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3"/>
  </p:notesMasterIdLst>
  <p:sldIdLst>
    <p:sldId id="348" r:id="rId5"/>
    <p:sldId id="368" r:id="rId6"/>
    <p:sldId id="266" r:id="rId7"/>
    <p:sldId id="369" r:id="rId8"/>
    <p:sldId id="571" r:id="rId9"/>
    <p:sldId id="301" r:id="rId10"/>
    <p:sldId id="355" r:id="rId11"/>
    <p:sldId id="610" r:id="rId12"/>
    <p:sldId id="629" r:id="rId13"/>
    <p:sldId id="624" r:id="rId14"/>
    <p:sldId id="626" r:id="rId15"/>
    <p:sldId id="293" r:id="rId16"/>
    <p:sldId id="296" r:id="rId17"/>
    <p:sldId id="623" r:id="rId18"/>
    <p:sldId id="607" r:id="rId19"/>
    <p:sldId id="381" r:id="rId20"/>
    <p:sldId id="382" r:id="rId21"/>
    <p:sldId id="372" r:id="rId22"/>
    <p:sldId id="627" r:id="rId23"/>
    <p:sldId id="628" r:id="rId24"/>
    <p:sldId id="508" r:id="rId25"/>
    <p:sldId id="595" r:id="rId26"/>
    <p:sldId id="630" r:id="rId27"/>
    <p:sldId id="631" r:id="rId28"/>
    <p:sldId id="632" r:id="rId29"/>
    <p:sldId id="633" r:id="rId30"/>
    <p:sldId id="386" r:id="rId31"/>
    <p:sldId id="41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10"/>
            <p14:sldId id="629"/>
            <p14:sldId id="624"/>
            <p14:sldId id="626"/>
          </p14:sldIdLst>
        </p14:section>
        <p14:section name="Talk Tasks and CfUs" id="{4C9413DB-D0EA-4B28-BCAD-DF427EF851DC}">
          <p14:sldIdLst>
            <p14:sldId id="293"/>
            <p14:sldId id="296"/>
            <p14:sldId id="623"/>
            <p14:sldId id="607"/>
            <p14:sldId id="381"/>
            <p14:sldId id="382"/>
          </p14:sldIdLst>
        </p14:section>
        <p14:section name="IP/Activity section" id="{7BE6C088-FF53-8841-BAB4-205CA899FCE1}">
          <p14:sldIdLst>
            <p14:sldId id="372"/>
            <p14:sldId id="627"/>
            <p14:sldId id="628"/>
            <p14:sldId id="508"/>
            <p14:sldId id="595"/>
            <p14:sldId id="630"/>
            <p14:sldId id="631"/>
            <p14:sldId id="632"/>
            <p14:sldId id="633"/>
            <p14:sldId id="386"/>
            <p14:sldId id="41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8"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2"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17"/>
    <p:restoredTop sz="74524" autoAdjust="0"/>
  </p:normalViewPr>
  <p:slideViewPr>
    <p:cSldViewPr snapToGrid="0">
      <p:cViewPr varScale="1">
        <p:scale>
          <a:sx n="75" d="100"/>
          <a:sy n="75" d="100"/>
        </p:scale>
        <p:origin x="1136" y="160"/>
      </p:cViewPr>
      <p:guideLst/>
    </p:cSldViewPr>
  </p:slideViewPr>
  <p:notesTextViewPr>
    <p:cViewPr>
      <p:scale>
        <a:sx n="1" d="1"/>
        <a:sy n="1" d="1"/>
      </p:scale>
      <p:origin x="0" y="-61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pPr algn="l"/>
            <a:r>
              <a:rPr lang="en-GB" b="0" i="0" dirty="0">
                <a:solidFill>
                  <a:srgbClr val="231F20"/>
                </a:solidFill>
                <a:effectLst/>
                <a:latin typeface="ReithSans"/>
              </a:rPr>
              <a:t>Like all homologous series, the carboxylic acids have the same</a:t>
            </a:r>
            <a:r>
              <a:rPr lang="en-GB" b="1" i="0" dirty="0">
                <a:solidFill>
                  <a:srgbClr val="231F20"/>
                </a:solidFill>
                <a:effectLst/>
                <a:latin typeface="ReithSans"/>
              </a:rPr>
              <a:t> </a:t>
            </a:r>
            <a:r>
              <a:rPr lang="en-GB" b="0" i="0" dirty="0">
                <a:solidFill>
                  <a:srgbClr val="231F20"/>
                </a:solidFill>
                <a:effectLst/>
                <a:latin typeface="ReithSans"/>
              </a:rPr>
              <a:t>general formula, their chemical formulae differ by CH2 from neighbouring compounds. They also have a pattern in physical properties, such as boiling points, which generally increase with the size of a molecule. </a:t>
            </a:r>
          </a:p>
          <a:p>
            <a:pPr algn="l"/>
            <a:r>
              <a:rPr lang="en-GB" b="0" i="0" dirty="0">
                <a:solidFill>
                  <a:srgbClr val="231F20"/>
                </a:solidFill>
                <a:effectLst/>
                <a:latin typeface="ReithSans"/>
              </a:rPr>
              <a:t>Carboxylic acids also have similar chemical properties, due to the carboxyl functional group.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solidFill>
                  <a:srgbClr val="231F20"/>
                </a:solidFill>
                <a:effectLst/>
                <a:latin typeface="ReithSans"/>
              </a:rPr>
              <a:t>Carboxylic acids are weak acids. They dissolve in water to form acidic solutions with pH values less than 7.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solidFill>
                  <a:srgbClr val="231F20"/>
                </a:solidFill>
                <a:effectLst/>
                <a:latin typeface="ReithSans"/>
              </a:rPr>
              <a:t>What colour would universal indicator turn when added to a carboxylic acid?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1" dirty="0">
                <a:solidFill>
                  <a:srgbClr val="231F20"/>
                </a:solidFill>
                <a:effectLst/>
                <a:latin typeface="ReithSans"/>
              </a:rPr>
              <a:t>Orange/red</a:t>
            </a:r>
          </a:p>
          <a:p>
            <a:pPr algn="l"/>
            <a:r>
              <a:rPr lang="en-GB" b="0" i="0" dirty="0">
                <a:solidFill>
                  <a:srgbClr val="231F20"/>
                </a:solidFill>
                <a:effectLst/>
                <a:latin typeface="ReithSans"/>
              </a:rPr>
              <a:t>(HT) </a:t>
            </a:r>
            <a:r>
              <a:rPr lang="en-GB" b="0" i="1" dirty="0">
                <a:solidFill>
                  <a:srgbClr val="231F20"/>
                </a:solidFill>
                <a:effectLst/>
                <a:latin typeface="ReithSans"/>
              </a:rPr>
              <a:t>What is a weak acid?</a:t>
            </a:r>
          </a:p>
          <a:p>
            <a:pPr algn="l"/>
            <a:r>
              <a:rPr lang="en-GB" b="1" i="1" dirty="0">
                <a:solidFill>
                  <a:srgbClr val="231F20"/>
                </a:solidFill>
                <a:effectLst/>
                <a:latin typeface="ReithSans"/>
              </a:rPr>
              <a:t>An acid that only partially ionises in solution. </a:t>
            </a:r>
          </a:p>
          <a:p>
            <a:pPr algn="l"/>
            <a:r>
              <a:rPr lang="en-GB" b="0" i="0" dirty="0">
                <a:solidFill>
                  <a:srgbClr val="231F20"/>
                </a:solidFill>
                <a:effectLst/>
                <a:latin typeface="ReithSans"/>
              </a:rPr>
              <a:t>This means their solutions do not contain many hydrogen ions compared to a strong acid (such as hydrochloric acid) of the same concentration.</a:t>
            </a:r>
          </a:p>
          <a:p>
            <a:pPr algn="l"/>
            <a:endParaRPr lang="en-GB" b="0" i="0" dirty="0">
              <a:solidFill>
                <a:srgbClr val="231F20"/>
              </a:solidFill>
              <a:effectLst/>
              <a:latin typeface="ReithSans"/>
            </a:endParaRPr>
          </a:p>
          <a:p>
            <a:pPr algn="l"/>
            <a:r>
              <a:rPr lang="en-GB" b="0" i="0" dirty="0">
                <a:solidFill>
                  <a:srgbClr val="231F20"/>
                </a:solidFill>
                <a:effectLst/>
                <a:latin typeface="ReithSans"/>
              </a:rPr>
              <a:t>Carboxylic acids can be formed through the oxidation (without combustion) of alcohols by an oxidising agent. For example, ethanol can be oxidised to form ethanoic acid if it is exposed to oxygen or air. This is what happens when alcoholic drinks such as wine go off and start to have a vinegary taste. </a:t>
            </a:r>
          </a:p>
          <a:p>
            <a:pPr algn="l"/>
            <a:endParaRPr lang="en-GB" b="0" i="0" dirty="0">
              <a:solidFill>
                <a:srgbClr val="231F20"/>
              </a:solidFill>
              <a:effectLst/>
              <a:latin typeface="ReithSans"/>
            </a:endParaRPr>
          </a:p>
          <a:p>
            <a:pPr algn="l"/>
            <a:r>
              <a:rPr lang="en-GB" b="0" i="0" dirty="0">
                <a:solidFill>
                  <a:srgbClr val="231F20"/>
                </a:solidFill>
                <a:effectLst/>
                <a:latin typeface="ReithSans"/>
              </a:rPr>
              <a:t>Image </a:t>
            </a:r>
            <a:r>
              <a:rPr lang="en-GB" b="0" i="0">
                <a:solidFill>
                  <a:srgbClr val="231F20"/>
                </a:solidFill>
                <a:effectLst/>
                <a:latin typeface="ReithSans"/>
              </a:rPr>
              <a:t>from pixabay</a:t>
            </a:r>
            <a:endParaRPr lang="en-GB" b="0" i="0" dirty="0">
              <a:solidFill>
                <a:srgbClr val="231F20"/>
              </a:solidFill>
              <a:effectLst/>
              <a:latin typeface="ReithSans"/>
            </a:endParaRPr>
          </a:p>
          <a:p>
            <a:pPr algn="l"/>
            <a:endParaRPr lang="en-GB" b="0" i="0" dirty="0">
              <a:solidFill>
                <a:srgbClr val="231F20"/>
              </a:solidFill>
              <a:effectLst/>
              <a:latin typeface="ReithSans"/>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8449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1" dirty="0"/>
              <a:t>Suggested exposition:</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i="0" dirty="0">
                <a:solidFill>
                  <a:srgbClr val="231F20"/>
                </a:solidFill>
                <a:effectLst/>
                <a:latin typeface="ReithSans"/>
              </a:rPr>
              <a:t>Like all acids, carboxylic acids react with metals and other metal compounds. </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i="0" dirty="0">
                <a:solidFill>
                  <a:srgbClr val="231F20"/>
                </a:solidFill>
                <a:effectLst/>
                <a:latin typeface="ReithSans"/>
              </a:rPr>
              <a:t>Let’s complete the general equations.</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i="1" dirty="0">
                <a:solidFill>
                  <a:srgbClr val="231F20"/>
                </a:solidFill>
                <a:effectLst/>
                <a:latin typeface="ReithSans"/>
              </a:rPr>
              <a:t>What are the products of an acid reacting with a metal?</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1" i="1" dirty="0">
                <a:solidFill>
                  <a:srgbClr val="231F20"/>
                </a:solidFill>
                <a:effectLst/>
                <a:latin typeface="ReithSans"/>
              </a:rPr>
              <a:t>Salt and hydrogen</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i="1" dirty="0">
                <a:solidFill>
                  <a:srgbClr val="231F20"/>
                </a:solidFill>
                <a:effectLst/>
                <a:latin typeface="ReithSans"/>
              </a:rPr>
              <a:t>What are the products of an acid reacting with an alkali?</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1" i="1" dirty="0">
                <a:solidFill>
                  <a:srgbClr val="231F20"/>
                </a:solidFill>
                <a:effectLst/>
                <a:latin typeface="ReithSans"/>
              </a:rPr>
              <a:t>Salt and water</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i="1" dirty="0">
                <a:solidFill>
                  <a:srgbClr val="231F20"/>
                </a:solidFill>
                <a:effectLst/>
                <a:latin typeface="ReithSans"/>
              </a:rPr>
              <a:t>What are the products of an acid reacting with a base?</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1" i="1" dirty="0">
                <a:solidFill>
                  <a:srgbClr val="231F20"/>
                </a:solidFill>
                <a:effectLst/>
                <a:latin typeface="ReithSans"/>
              </a:rPr>
              <a:t>Salt and water</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i="1" dirty="0">
                <a:solidFill>
                  <a:srgbClr val="231F20"/>
                </a:solidFill>
                <a:effectLst/>
                <a:latin typeface="ReithSans"/>
              </a:rPr>
              <a:t>What is the difference between an alkali and a base?</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1" i="1" dirty="0">
                <a:solidFill>
                  <a:srgbClr val="231F20"/>
                </a:solidFill>
                <a:effectLst/>
                <a:latin typeface="ReithSans"/>
              </a:rPr>
              <a:t>An alkali is a soluble base. </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0" i="1" dirty="0">
                <a:solidFill>
                  <a:srgbClr val="231F20"/>
                </a:solidFill>
                <a:effectLst/>
                <a:latin typeface="ReithSans"/>
              </a:rPr>
              <a:t>What are the products of an acid reacting with a metal carbonate?</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r>
              <a:rPr lang="en-GB" b="1" i="1" dirty="0">
                <a:solidFill>
                  <a:srgbClr val="231F20"/>
                </a:solidFill>
                <a:effectLst/>
                <a:latin typeface="ReithSans"/>
              </a:rPr>
              <a:t>Salt, water and carbon dioxide</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None/>
              <a:tabLst/>
              <a:defRPr/>
            </a:pPr>
            <a:endParaRPr lang="en-GB" b="1" i="1" dirty="0">
              <a:solidFill>
                <a:srgbClr val="231F20"/>
              </a:solidFill>
              <a:effectLst/>
              <a:latin typeface="ReithSans"/>
            </a:endParaRPr>
          </a:p>
          <a:p>
            <a:r>
              <a:rPr lang="en-GB" dirty="0"/>
              <a:t>Note: it can be useful to model a couple of examples of naming salts from given reactants with students. They should be familiar with naming salts from Y8 to Y10, but a reminder can be helpful.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47377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incorrect - this must be written as carboxyl, carboxylic will not be accepted by examiners</a:t>
            </a:r>
          </a:p>
          <a:p>
            <a:r>
              <a:rPr lang="en-GB" b="0" dirty="0"/>
              <a:t>Yellow: incorrect - this is the most common mistake with carboxylic acids</a:t>
            </a:r>
          </a:p>
          <a:p>
            <a:r>
              <a:rPr lang="en-GB" b="0" dirty="0"/>
              <a:t>Green: incorrect, they contain a C=O double bond</a:t>
            </a:r>
          </a:p>
          <a:p>
            <a:r>
              <a:rPr lang="en-GB" b="0" dirty="0"/>
              <a:t>Pink: correct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A dilute acid contains a small number of acid molecules per unit volume, and lots of water molecules</a:t>
            </a:r>
          </a:p>
          <a:p>
            <a:r>
              <a:rPr lang="en-GB" b="0" dirty="0"/>
              <a:t>A concentrated acid contains a large number of acid molecules per unit volume and fewer water molecules</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A strong acid ionises fully in solution</a:t>
            </a:r>
          </a:p>
          <a:p>
            <a:r>
              <a:rPr lang="en-GB" b="0" dirty="0"/>
              <a:t>A weak acid only partially ionises in solution</a:t>
            </a:r>
          </a:p>
          <a:p>
            <a:r>
              <a:rPr lang="en-GB" b="0" dirty="0"/>
              <a:t>Hydrochloric, nitric and sulfuric acid are all strong acids</a:t>
            </a:r>
          </a:p>
          <a:p>
            <a:r>
              <a:rPr lang="en-GB" b="0" dirty="0"/>
              <a:t>Ethanoic acid and the carboxylic acids are weak acids</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33055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2018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1558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formula of hydrochloric acid.</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what it means for an acid to ionise.</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HCl</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To separate/dissociate into its ions in solution.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b="1" dirty="0"/>
              <a:t>Q1. Answer: B</a:t>
            </a:r>
            <a:endParaRPr lang="en-GB" dirty="0"/>
          </a:p>
          <a:p>
            <a:pPr marL="0" marR="0" lvl="0" indent="0" algn="l" rtl="0">
              <a:lnSpc>
                <a:spcPct val="100000"/>
              </a:lnSpc>
              <a:spcBef>
                <a:spcPts val="0"/>
              </a:spcBef>
              <a:spcAft>
                <a:spcPts val="0"/>
              </a:spcAft>
              <a:buClr>
                <a:schemeClr val="dk1"/>
              </a:buClr>
              <a:buSzPts val="1200"/>
              <a:buFont typeface="Calibri"/>
              <a:buNone/>
            </a:pPr>
            <a:r>
              <a:rPr lang="en-GB" b="0" dirty="0"/>
              <a:t>If students answer A, they have confused the functional groups of the alcohols and carboxylic acids. If students answer C, they have confused the naming of salts with the functional group, which is also a common mistake. </a:t>
            </a:r>
            <a:r>
              <a:rPr lang="en-GB" b="0" i="1" dirty="0"/>
              <a:t>To fix-it, review the names and formulae of functional groups from different homologous series.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made the common mistake of ignoring the carbon from the functional group. If students answer C, they are not secure with the naming convention prefixes for organic compounds. </a:t>
            </a:r>
            <a:r>
              <a:rPr lang="en-GB" b="0" i="1" dirty="0"/>
              <a:t>To fix it, review the prefixes used for different numbers of carbon atoms and give students practice identifying and drawing their displayed formulae.</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not identified the products of acid and carbonate reactions. </a:t>
            </a:r>
            <a:r>
              <a:rPr lang="en-GB" b="0" i="1" dirty="0"/>
              <a:t>To fix it, review the general equations for reactions between acids and metals, acids and alkalis and acids and metal carbonates. </a:t>
            </a:r>
            <a:endParaRPr lang="en-GB"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(universal) indicator, pH probe or litmus paper</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Hydrochloric acid, sulfuric acid, nitric acid, carbonic acid, ethanoic acid, citric acid</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Hydrogen (H</a:t>
            </a:r>
            <a:r>
              <a:rPr lang="en-GB" sz="1200" b="0" i="0" u="none" strike="noStrike" cap="none" baseline="30000" dirty="0">
                <a:solidFill>
                  <a:srgbClr val="1F3864"/>
                </a:solidFill>
                <a:latin typeface="Century Gothic"/>
                <a:sym typeface="Century Gothic"/>
              </a:rPr>
              <a:t>+</a:t>
            </a:r>
            <a:r>
              <a:rPr lang="en-GB" sz="1200" b="0" i="0" u="none" strike="noStrike" cap="none" baseline="0" dirty="0">
                <a:solidFill>
                  <a:srgbClr val="1F3864"/>
                </a:solidFill>
                <a:latin typeface="Century Gothic"/>
                <a:sym typeface="Century Gothic"/>
              </a:rPr>
              <a:t>)</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lesson, students will look at the homologous series of carboxylic acids. This will link in with previous lessons, where students look at functional groups, saturation vs unsaturation and reactions of organic compounds.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1" kern="1200" dirty="0">
                <a:solidFill>
                  <a:schemeClr val="tx1"/>
                </a:solidFill>
                <a:effectLst/>
                <a:latin typeface="+mn-lt"/>
                <a:ea typeface="+mn-ea"/>
                <a:cs typeface="+mn-cs"/>
              </a:rPr>
              <a:t>Where do we find acids in everyday products? What kind of acids are they?</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C5.1.10 Lesson Objectives:</a:t>
            </a:r>
          </a:p>
          <a:p>
            <a:r>
              <a:rPr lang="en-US" sz="1800" dirty="0">
                <a:latin typeface="Century Gothic" panose="020B0502020202020204" pitchFamily="34" charset="0"/>
              </a:rPr>
              <a:t>Critical: Identify the functional group found in carboxylic acids</a:t>
            </a:r>
          </a:p>
          <a:p>
            <a:r>
              <a:rPr lang="en-US" sz="1800" dirty="0">
                <a:latin typeface="Century Gothic" panose="020B0502020202020204" pitchFamily="34" charset="0"/>
              </a:rPr>
              <a:t>Critical: Draw structural formulae of carboxylic acids</a:t>
            </a:r>
          </a:p>
          <a:p>
            <a:r>
              <a:rPr lang="en-US" sz="1800" dirty="0">
                <a:latin typeface="Century Gothic" panose="020B0502020202020204" pitchFamily="34" charset="0"/>
              </a:rPr>
              <a:t>Core: Write chemical equations for reactions of carboxylic acids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Calibri"/>
              <a:buNone/>
            </a:pPr>
            <a:r>
              <a:rPr lang="en-GB" b="1" dirty="0"/>
              <a:t>Q1. Answer: A</a:t>
            </a:r>
            <a:endParaRPr lang="en-GB" dirty="0"/>
          </a:p>
          <a:p>
            <a:pPr marL="0" marR="0" lvl="0" indent="0" algn="l" rtl="0">
              <a:lnSpc>
                <a:spcPct val="100000"/>
              </a:lnSpc>
              <a:spcBef>
                <a:spcPts val="0"/>
              </a:spcBef>
              <a:spcAft>
                <a:spcPts val="0"/>
              </a:spcAft>
              <a:buClr>
                <a:schemeClr val="dk1"/>
              </a:buClr>
              <a:buSzPts val="1200"/>
              <a:buFont typeface="Calibri"/>
              <a:buNone/>
            </a:pPr>
            <a:r>
              <a:rPr lang="en-GB" b="0" dirty="0"/>
              <a:t>If students answer B, they have made the common mistake of confusing hydration and hydrogenation. If students answer C, they are not clear that ethene is not involved in fermentation. </a:t>
            </a:r>
            <a:r>
              <a:rPr lang="en-GB" b="0" i="1" dirty="0"/>
              <a:t>To fix-it, review the steps involved in each method of ethanol production.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the raw material for fermentation and hydration. If students answer C, they are not clear on what a biofuel is. </a:t>
            </a:r>
            <a:r>
              <a:rPr lang="en-GB" b="0" i="1" dirty="0"/>
              <a:t>To fix it, review the advantages and disadvantages of each method of ethanol production.</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identified a disadvantage rather than an advantage. </a:t>
            </a:r>
            <a:r>
              <a:rPr lang="en-GB" b="0" i="1" dirty="0"/>
              <a:t>To fix it, review why energy intensity would be a disadvantage.</a:t>
            </a:r>
            <a:r>
              <a:rPr lang="en-GB" b="0" dirty="0"/>
              <a:t> If students answer C, they have simply stated the conditions rather than an advantage, which is a common mistake when answering exam questions on this topic. </a:t>
            </a:r>
            <a:r>
              <a:rPr lang="en-GB" i="1" dirty="0"/>
              <a:t>To fix it, review the advantages and disadvantages of each method of ethanol production. </a:t>
            </a:r>
          </a:p>
          <a:p>
            <a:pPr marL="0" marR="0" lvl="0" indent="0" algn="l" rtl="0">
              <a:lnSpc>
                <a:spcPct val="100000"/>
              </a:lnSpc>
              <a:spcBef>
                <a:spcPts val="0"/>
              </a:spcBef>
              <a:spcAft>
                <a:spcPts val="0"/>
              </a:spcAft>
              <a:buClr>
                <a:schemeClr val="dk1"/>
              </a:buClr>
              <a:buSzPts val="1200"/>
              <a:buFont typeface="+mj-lt"/>
              <a:buNone/>
            </a:pPr>
            <a:endParaRPr lang="en-GB" b="1"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pPr algn="l"/>
            <a:r>
              <a:rPr lang="en-GB" b="0" i="0" dirty="0">
                <a:solidFill>
                  <a:srgbClr val="231F20"/>
                </a:solidFill>
                <a:effectLst/>
                <a:latin typeface="ReithSans"/>
              </a:rPr>
              <a:t>We have already met different homologous series: the alkanes, the alkenes and the alcohols. </a:t>
            </a:r>
          </a:p>
          <a:p>
            <a:pPr algn="l"/>
            <a:r>
              <a:rPr lang="en-GB" b="0" i="0" dirty="0">
                <a:solidFill>
                  <a:srgbClr val="231F20"/>
                </a:solidFill>
                <a:effectLst/>
                <a:latin typeface="ReithSans"/>
              </a:rPr>
              <a:t>Now we’re going to look at another homologous series: the carboxylic acids. </a:t>
            </a:r>
          </a:p>
          <a:p>
            <a:pPr algn="l"/>
            <a:r>
              <a:rPr lang="en-GB" b="0" i="0" dirty="0">
                <a:solidFill>
                  <a:srgbClr val="231F20"/>
                </a:solidFill>
                <a:effectLst/>
                <a:latin typeface="ReithSans"/>
              </a:rPr>
              <a:t>The carboxylic acids all contain a carboxyl functional group, which can be written as -COOH. </a:t>
            </a:r>
          </a:p>
          <a:p>
            <a:pPr algn="l"/>
            <a:r>
              <a:rPr lang="en-GB" b="1" i="0" dirty="0">
                <a:solidFill>
                  <a:srgbClr val="231F20"/>
                </a:solidFill>
                <a:effectLst/>
                <a:latin typeface="ReithSans"/>
              </a:rPr>
              <a:t>Animate methanoic acid.</a:t>
            </a:r>
          </a:p>
          <a:p>
            <a:pPr algn="l"/>
            <a:r>
              <a:rPr lang="en-GB" b="0" i="0" dirty="0">
                <a:solidFill>
                  <a:srgbClr val="231F20"/>
                </a:solidFill>
                <a:effectLst/>
                <a:latin typeface="ReithSans"/>
              </a:rPr>
              <a:t>As with the other homologous series, we use the same naming conventions depending on the number of carbon atoms in the molecule. </a:t>
            </a:r>
          </a:p>
          <a:p>
            <a:pPr algn="l"/>
            <a:r>
              <a:rPr lang="en-GB" b="0" i="0" dirty="0">
                <a:solidFill>
                  <a:srgbClr val="231F20"/>
                </a:solidFill>
                <a:effectLst/>
                <a:latin typeface="ReithSans"/>
              </a:rPr>
              <a:t>So methanoic acid is the first carboxylic acid. It has to contain the function group -COOH, which contains a carbon atom. This means that methanoic acid only has an additional hydrogen atom. </a:t>
            </a:r>
          </a:p>
          <a:p>
            <a:pPr algn="l"/>
            <a:r>
              <a:rPr lang="en-GB" b="0" i="1" dirty="0">
                <a:solidFill>
                  <a:srgbClr val="231F20"/>
                </a:solidFill>
                <a:effectLst/>
                <a:latin typeface="ReithSans"/>
              </a:rPr>
              <a:t>How many bonds does carbon have to make?</a:t>
            </a:r>
          </a:p>
          <a:p>
            <a:pPr algn="l"/>
            <a:r>
              <a:rPr lang="en-GB" b="1" i="1" dirty="0">
                <a:solidFill>
                  <a:srgbClr val="231F20"/>
                </a:solidFill>
                <a:effectLst/>
                <a:latin typeface="ReithSans"/>
              </a:rPr>
              <a:t>4</a:t>
            </a:r>
          </a:p>
          <a:p>
            <a:pPr algn="l"/>
            <a:r>
              <a:rPr lang="en-GB" b="0" i="1" dirty="0">
                <a:solidFill>
                  <a:srgbClr val="231F20"/>
                </a:solidFill>
                <a:effectLst/>
                <a:latin typeface="ReithSans"/>
              </a:rPr>
              <a:t>How many bonds does oxygen have to make?</a:t>
            </a:r>
          </a:p>
          <a:p>
            <a:pPr algn="l"/>
            <a:r>
              <a:rPr lang="en-GB" b="1" i="1" dirty="0">
                <a:solidFill>
                  <a:srgbClr val="231F20"/>
                </a:solidFill>
                <a:effectLst/>
                <a:latin typeface="ReithSans"/>
              </a:rPr>
              <a:t>2</a:t>
            </a:r>
          </a:p>
          <a:p>
            <a:pPr algn="l"/>
            <a:r>
              <a:rPr lang="en-GB" b="0" i="0" dirty="0">
                <a:solidFill>
                  <a:srgbClr val="231F20"/>
                </a:solidFill>
                <a:effectLst/>
                <a:latin typeface="ReithSans"/>
              </a:rPr>
              <a:t>Within the carboxyl functional group, there is a double bond between the carbon and one of the oxygen atoms. </a:t>
            </a:r>
          </a:p>
          <a:p>
            <a:pPr algn="l"/>
            <a:r>
              <a:rPr lang="en-GB" b="0" i="0" dirty="0">
                <a:solidFill>
                  <a:srgbClr val="231F20"/>
                </a:solidFill>
                <a:effectLst/>
                <a:latin typeface="ReithSans"/>
              </a:rPr>
              <a:t>Let’s look at the first four carboxylic acids. </a:t>
            </a:r>
            <a:r>
              <a:rPr lang="en-GB" b="1" i="0" dirty="0">
                <a:solidFill>
                  <a:srgbClr val="231F20"/>
                </a:solidFill>
                <a:effectLst/>
                <a:latin typeface="ReithSans"/>
              </a:rPr>
              <a:t>Animate the other carboxylic acids. </a:t>
            </a:r>
          </a:p>
          <a:p>
            <a:pPr algn="l"/>
            <a:r>
              <a:rPr lang="en-GB" b="0" i="0" dirty="0">
                <a:solidFill>
                  <a:srgbClr val="231F20"/>
                </a:solidFill>
                <a:effectLst/>
                <a:latin typeface="ReithSans"/>
              </a:rPr>
              <a:t>They each have the -COOH carboxyl functional group. </a:t>
            </a:r>
          </a:p>
          <a:p>
            <a:pPr algn="l"/>
            <a:r>
              <a:rPr lang="en-GB" b="0" i="0" dirty="0">
                <a:solidFill>
                  <a:srgbClr val="231F20"/>
                </a:solidFill>
                <a:effectLst/>
                <a:latin typeface="ReithSans"/>
              </a:rPr>
              <a:t>Let’s use the structural formulae to determine the chemical formulae of each of the carboxylic acids. </a:t>
            </a:r>
          </a:p>
          <a:p>
            <a:pPr algn="l"/>
            <a:r>
              <a:rPr lang="en-GB" b="0" i="0" dirty="0">
                <a:solidFill>
                  <a:srgbClr val="231F20"/>
                </a:solidFill>
                <a:effectLst/>
                <a:latin typeface="ReithSans"/>
              </a:rPr>
              <a:t>As with the alcohols, we write chemical formulae of the carboxylic acids with the functional group at the end so they can be identified. </a:t>
            </a:r>
          </a:p>
          <a:p>
            <a:pPr algn="l"/>
            <a:r>
              <a:rPr lang="en-GB" b="0" i="1" dirty="0">
                <a:solidFill>
                  <a:srgbClr val="231F20"/>
                </a:solidFill>
                <a:effectLst/>
                <a:latin typeface="ReithSans"/>
              </a:rPr>
              <a:t>Using this information, how would we write the formula of methanoic acid?</a:t>
            </a:r>
          </a:p>
          <a:p>
            <a:pPr algn="l"/>
            <a:r>
              <a:rPr lang="en-GB" b="1" i="1" dirty="0">
                <a:solidFill>
                  <a:srgbClr val="231F20"/>
                </a:solidFill>
                <a:effectLst/>
                <a:latin typeface="ReithSans"/>
              </a:rPr>
              <a:t>HCOOH</a:t>
            </a:r>
          </a:p>
          <a:p>
            <a:pPr algn="l"/>
            <a:r>
              <a:rPr lang="en-GB" b="0" i="0" dirty="0">
                <a:solidFill>
                  <a:srgbClr val="231F20"/>
                </a:solidFill>
                <a:effectLst/>
                <a:latin typeface="ReithSans"/>
              </a:rPr>
              <a:t>For the other carboxylic acids, as with the alcohols, we write the formula of the rest of the chain followed by the functional group. </a:t>
            </a:r>
          </a:p>
          <a:p>
            <a:pPr algn="l"/>
            <a:endParaRPr lang="en-GB" b="0" i="0" dirty="0">
              <a:solidFill>
                <a:srgbClr val="231F20"/>
              </a:solidFill>
              <a:effectLst/>
              <a:latin typeface="ReithSans"/>
            </a:endParaRPr>
          </a:p>
          <a:p>
            <a:br>
              <a:rPr lang="en-GB" dirty="0"/>
            </a:b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8969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6494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6AF6CF35-2262-85B9-7E5D-09DA60AD808E}"/>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4A69F308-5700-8DE5-86E3-0FE8340F83CB}"/>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A66D9E76-DBEB-8DF5-82FE-DADBFB364FD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E5915121-5707-8380-308B-7F622F2786A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45FEEE12-E17F-77B7-744F-89857C8C49D8}"/>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E35897C6-2B1C-E2FD-41E0-C48A368CBFA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E1A61E4A-578A-64BB-6E0E-280EE1957EE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F27CB04B-29E8-A84D-933A-8F4F53AAD39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30C3AD12-8F2D-2649-2969-CB8D2B10A2F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84F5-0552-7B01-3446-DE00A4670AA8}"/>
              </a:ext>
            </a:extLst>
          </p:cNvPr>
          <p:cNvSpPr>
            <a:spLocks noGrp="1"/>
          </p:cNvSpPr>
          <p:nvPr>
            <p:ph type="title"/>
          </p:nvPr>
        </p:nvSpPr>
        <p:spPr/>
        <p:txBody>
          <a:bodyPr/>
          <a:lstStyle/>
          <a:p>
            <a:r>
              <a:rPr lang="en-GB" dirty="0">
                <a:latin typeface="Century Gothic" panose="020B0502020202020204" pitchFamily="34" charset="0"/>
              </a:rPr>
              <a:t>Properties of Carboxylic Acids</a:t>
            </a:r>
          </a:p>
        </p:txBody>
      </p:sp>
      <p:sp>
        <p:nvSpPr>
          <p:cNvPr id="6" name="TextBox 5">
            <a:extLst>
              <a:ext uri="{FF2B5EF4-FFF2-40B4-BE49-F238E27FC236}">
                <a16:creationId xmlns:a16="http://schemas.microsoft.com/office/drawing/2014/main" id="{BD436C5E-B6BA-D2FA-28B9-47A4DF7B216A}"/>
              </a:ext>
            </a:extLst>
          </p:cNvPr>
          <p:cNvSpPr txBox="1"/>
          <p:nvPr/>
        </p:nvSpPr>
        <p:spPr>
          <a:xfrm>
            <a:off x="465822" y="914189"/>
            <a:ext cx="10879434" cy="830997"/>
          </a:xfrm>
          <a:prstGeom prst="rect">
            <a:avLst/>
          </a:prstGeom>
          <a:noFill/>
        </p:spPr>
        <p:txBody>
          <a:bodyPr wrap="square" rtlCol="0">
            <a:spAutoFit/>
          </a:bodyPr>
          <a:lstStyle/>
          <a:p>
            <a:r>
              <a:rPr lang="en-GB" sz="2400" dirty="0">
                <a:latin typeface="Century Gothic" panose="020B0502020202020204" pitchFamily="34" charset="0"/>
              </a:rPr>
              <a:t>Like the other </a:t>
            </a:r>
            <a:r>
              <a:rPr lang="en-GB" sz="2400" b="1" dirty="0">
                <a:latin typeface="Century Gothic" panose="020B0502020202020204" pitchFamily="34" charset="0"/>
              </a:rPr>
              <a:t>homologous series</a:t>
            </a:r>
            <a:r>
              <a:rPr lang="en-GB" sz="2400" dirty="0">
                <a:latin typeface="Century Gothic" panose="020B0502020202020204" pitchFamily="34" charset="0"/>
              </a:rPr>
              <a:t>, carboxylic acids show similar physical and chemical properties.</a:t>
            </a:r>
          </a:p>
        </p:txBody>
      </p:sp>
      <p:sp>
        <p:nvSpPr>
          <p:cNvPr id="7" name="TextBox 6">
            <a:extLst>
              <a:ext uri="{FF2B5EF4-FFF2-40B4-BE49-F238E27FC236}">
                <a16:creationId xmlns:a16="http://schemas.microsoft.com/office/drawing/2014/main" id="{101E9BDF-413C-A89A-5B8F-A3DB8C4E1E26}"/>
              </a:ext>
            </a:extLst>
          </p:cNvPr>
          <p:cNvSpPr txBox="1"/>
          <p:nvPr/>
        </p:nvSpPr>
        <p:spPr>
          <a:xfrm>
            <a:off x="462946" y="1825713"/>
            <a:ext cx="10879434" cy="461665"/>
          </a:xfrm>
          <a:prstGeom prst="rect">
            <a:avLst/>
          </a:prstGeom>
          <a:noFill/>
        </p:spPr>
        <p:txBody>
          <a:bodyPr wrap="square" rtlCol="0">
            <a:spAutoFit/>
          </a:bodyPr>
          <a:lstStyle/>
          <a:p>
            <a:r>
              <a:rPr lang="en-GB" sz="2400" dirty="0">
                <a:latin typeface="Century Gothic" panose="020B0502020202020204" pitchFamily="34" charset="0"/>
              </a:rPr>
              <a:t>The carboxyl functional group is responsible for the chemical properties.</a:t>
            </a:r>
          </a:p>
        </p:txBody>
      </p:sp>
      <p:sp>
        <p:nvSpPr>
          <p:cNvPr id="8" name="TextBox 7">
            <a:extLst>
              <a:ext uri="{FF2B5EF4-FFF2-40B4-BE49-F238E27FC236}">
                <a16:creationId xmlns:a16="http://schemas.microsoft.com/office/drawing/2014/main" id="{AE1A216C-F65A-F47D-C645-FB0FAD0ED06B}"/>
              </a:ext>
            </a:extLst>
          </p:cNvPr>
          <p:cNvSpPr txBox="1"/>
          <p:nvPr/>
        </p:nvSpPr>
        <p:spPr>
          <a:xfrm>
            <a:off x="494576" y="2719985"/>
            <a:ext cx="10879434" cy="830997"/>
          </a:xfrm>
          <a:prstGeom prst="rect">
            <a:avLst/>
          </a:prstGeom>
          <a:noFill/>
        </p:spPr>
        <p:txBody>
          <a:bodyPr wrap="square" rtlCol="0">
            <a:spAutoFit/>
          </a:bodyPr>
          <a:lstStyle/>
          <a:p>
            <a:r>
              <a:rPr lang="en-GB" sz="2400" dirty="0">
                <a:latin typeface="Century Gothic" panose="020B0502020202020204" pitchFamily="34" charset="0"/>
              </a:rPr>
              <a:t>Carboxylic acids are </a:t>
            </a:r>
            <a:r>
              <a:rPr lang="en-GB" sz="2400" b="1" dirty="0">
                <a:latin typeface="Century Gothic" panose="020B0502020202020204" pitchFamily="34" charset="0"/>
              </a:rPr>
              <a:t>weak</a:t>
            </a:r>
            <a:r>
              <a:rPr lang="en-GB" sz="2400" dirty="0">
                <a:latin typeface="Century Gothic" panose="020B0502020202020204" pitchFamily="34" charset="0"/>
              </a:rPr>
              <a:t> acids, which dissolve in water to form acidic solutions with a </a:t>
            </a:r>
            <a:r>
              <a:rPr lang="en-GB" sz="2400" b="1" dirty="0">
                <a:latin typeface="Century Gothic" panose="020B0502020202020204" pitchFamily="34" charset="0"/>
              </a:rPr>
              <a:t>pH</a:t>
            </a:r>
            <a:r>
              <a:rPr lang="en-GB" sz="2400" dirty="0">
                <a:latin typeface="Century Gothic" panose="020B0502020202020204" pitchFamily="34" charset="0"/>
              </a:rPr>
              <a:t> of less than </a:t>
            </a:r>
            <a:r>
              <a:rPr lang="en-GB" sz="2400" b="1" dirty="0">
                <a:latin typeface="Century Gothic" panose="020B0502020202020204" pitchFamily="34" charset="0"/>
              </a:rPr>
              <a:t>7</a:t>
            </a:r>
            <a:r>
              <a:rPr lang="en-GB" sz="2400" dirty="0">
                <a:latin typeface="Century Gothic" panose="020B0502020202020204" pitchFamily="34" charset="0"/>
              </a:rPr>
              <a:t>. </a:t>
            </a:r>
          </a:p>
        </p:txBody>
      </p:sp>
      <p:sp>
        <p:nvSpPr>
          <p:cNvPr id="9" name="TextBox 8">
            <a:extLst>
              <a:ext uri="{FF2B5EF4-FFF2-40B4-BE49-F238E27FC236}">
                <a16:creationId xmlns:a16="http://schemas.microsoft.com/office/drawing/2014/main" id="{11A206A3-CC2B-A858-8CFC-6E1601F9032D}"/>
              </a:ext>
            </a:extLst>
          </p:cNvPr>
          <p:cNvSpPr txBox="1"/>
          <p:nvPr/>
        </p:nvSpPr>
        <p:spPr>
          <a:xfrm>
            <a:off x="508953" y="3804038"/>
            <a:ext cx="5218987" cy="830997"/>
          </a:xfrm>
          <a:prstGeom prst="rect">
            <a:avLst/>
          </a:prstGeom>
          <a:noFill/>
        </p:spPr>
        <p:txBody>
          <a:bodyPr wrap="square" rtlCol="0">
            <a:spAutoFit/>
          </a:bodyPr>
          <a:lstStyle/>
          <a:p>
            <a:r>
              <a:rPr lang="en-GB" sz="2400" b="1" dirty="0">
                <a:latin typeface="Century Gothic" panose="020B0502020202020204" pitchFamily="34" charset="0"/>
              </a:rPr>
              <a:t>Vinegar</a:t>
            </a:r>
            <a:r>
              <a:rPr lang="en-GB" sz="2400" dirty="0">
                <a:latin typeface="Century Gothic" panose="020B0502020202020204" pitchFamily="34" charset="0"/>
              </a:rPr>
              <a:t> is a dilute solution of ethanoic acid. </a:t>
            </a:r>
          </a:p>
        </p:txBody>
      </p:sp>
      <p:pic>
        <p:nvPicPr>
          <p:cNvPr id="1028" name="Picture 4" descr="Salt, Pepper, Shakers, Vinegar, Table">
            <a:extLst>
              <a:ext uri="{FF2B5EF4-FFF2-40B4-BE49-F238E27FC236}">
                <a16:creationId xmlns:a16="http://schemas.microsoft.com/office/drawing/2014/main" id="{66868061-DAE9-9646-19CD-8B7954E25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7077" y="3467340"/>
            <a:ext cx="4733745" cy="31558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82137A3-CAFD-7D8C-B33B-BEF1D3CDC506}"/>
              </a:ext>
            </a:extLst>
          </p:cNvPr>
          <p:cNvSpPr txBox="1"/>
          <p:nvPr/>
        </p:nvSpPr>
        <p:spPr>
          <a:xfrm>
            <a:off x="533762" y="4785778"/>
            <a:ext cx="5867038" cy="1200329"/>
          </a:xfrm>
          <a:prstGeom prst="rect">
            <a:avLst/>
          </a:prstGeom>
          <a:noFill/>
        </p:spPr>
        <p:txBody>
          <a:bodyPr wrap="square" rtlCol="0">
            <a:spAutoFit/>
          </a:bodyPr>
          <a:lstStyle/>
          <a:p>
            <a:r>
              <a:rPr lang="en-GB" sz="2400" dirty="0">
                <a:latin typeface="Century Gothic" panose="020B0502020202020204" pitchFamily="34" charset="0"/>
              </a:rPr>
              <a:t>Carboxylic acids can be formed through the </a:t>
            </a:r>
            <a:r>
              <a:rPr lang="en-GB" sz="2400" b="1" dirty="0">
                <a:latin typeface="Century Gothic" panose="020B0502020202020204" pitchFamily="34" charset="0"/>
              </a:rPr>
              <a:t>oxidation</a:t>
            </a:r>
            <a:r>
              <a:rPr lang="en-GB" sz="2400" dirty="0">
                <a:latin typeface="Century Gothic" panose="020B0502020202020204" pitchFamily="34" charset="0"/>
              </a:rPr>
              <a:t> of </a:t>
            </a:r>
            <a:r>
              <a:rPr lang="en-GB" sz="2400" b="1" dirty="0">
                <a:latin typeface="Century Gothic" panose="020B0502020202020204" pitchFamily="34" charset="0"/>
              </a:rPr>
              <a:t>alcohols</a:t>
            </a:r>
            <a:r>
              <a:rPr lang="en-GB" sz="2400" dirty="0">
                <a:latin typeface="Century Gothic" panose="020B0502020202020204" pitchFamily="34" charset="0"/>
              </a:rPr>
              <a:t> by an oxidising agent. </a:t>
            </a:r>
          </a:p>
        </p:txBody>
      </p:sp>
    </p:spTree>
    <p:extLst>
      <p:ext uri="{BB962C8B-B14F-4D97-AF65-F5344CB8AC3E}">
        <p14:creationId xmlns:p14="http://schemas.microsoft.com/office/powerpoint/2010/main" val="4185053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884F5-0552-7B01-3446-DE00A4670AA8}"/>
              </a:ext>
            </a:extLst>
          </p:cNvPr>
          <p:cNvSpPr>
            <a:spLocks noGrp="1"/>
          </p:cNvSpPr>
          <p:nvPr>
            <p:ph type="title"/>
          </p:nvPr>
        </p:nvSpPr>
        <p:spPr/>
        <p:txBody>
          <a:bodyPr/>
          <a:lstStyle/>
          <a:p>
            <a:r>
              <a:rPr lang="en-GB" dirty="0">
                <a:latin typeface="Century Gothic" panose="020B0502020202020204" pitchFamily="34" charset="0"/>
              </a:rPr>
              <a:t>Reactions of Carboxylic Acids</a:t>
            </a:r>
          </a:p>
        </p:txBody>
      </p:sp>
      <p:sp>
        <p:nvSpPr>
          <p:cNvPr id="3" name="TextBox 2">
            <a:extLst>
              <a:ext uri="{FF2B5EF4-FFF2-40B4-BE49-F238E27FC236}">
                <a16:creationId xmlns:a16="http://schemas.microsoft.com/office/drawing/2014/main" id="{DC86D41F-1517-0588-6158-A53E17A274AE}"/>
              </a:ext>
            </a:extLst>
          </p:cNvPr>
          <p:cNvSpPr txBox="1"/>
          <p:nvPr/>
        </p:nvSpPr>
        <p:spPr>
          <a:xfrm>
            <a:off x="465822" y="914189"/>
            <a:ext cx="10879434" cy="830997"/>
          </a:xfrm>
          <a:prstGeom prst="rect">
            <a:avLst/>
          </a:prstGeom>
          <a:noFill/>
        </p:spPr>
        <p:txBody>
          <a:bodyPr wrap="square" rtlCol="0">
            <a:spAutoFit/>
          </a:bodyPr>
          <a:lstStyle/>
          <a:p>
            <a:r>
              <a:rPr lang="en-GB" sz="2400" dirty="0">
                <a:latin typeface="Century Gothic" panose="020B0502020202020204" pitchFamily="34" charset="0"/>
              </a:rPr>
              <a:t>Like other acids, carboxylic acids react with metals and metal compounds.</a:t>
            </a:r>
          </a:p>
        </p:txBody>
      </p:sp>
      <p:sp>
        <p:nvSpPr>
          <p:cNvPr id="4" name="TextBox 3">
            <a:extLst>
              <a:ext uri="{FF2B5EF4-FFF2-40B4-BE49-F238E27FC236}">
                <a16:creationId xmlns:a16="http://schemas.microsoft.com/office/drawing/2014/main" id="{049BE7FD-76AE-2E79-090A-6AAE4AD218E6}"/>
              </a:ext>
            </a:extLst>
          </p:cNvPr>
          <p:cNvSpPr txBox="1"/>
          <p:nvPr/>
        </p:nvSpPr>
        <p:spPr>
          <a:xfrm>
            <a:off x="445692" y="1877472"/>
            <a:ext cx="2797840" cy="461665"/>
          </a:xfrm>
          <a:prstGeom prst="rect">
            <a:avLst/>
          </a:prstGeom>
          <a:noFill/>
        </p:spPr>
        <p:txBody>
          <a:bodyPr wrap="square" rtlCol="0">
            <a:spAutoFit/>
          </a:bodyPr>
          <a:lstStyle/>
          <a:p>
            <a:r>
              <a:rPr lang="en-GB" sz="2400" dirty="0">
                <a:latin typeface="Century Gothic" panose="020B0502020202020204" pitchFamily="34" charset="0"/>
              </a:rPr>
              <a:t>Acid + metal </a:t>
            </a:r>
            <a:r>
              <a:rPr lang="en-GB" sz="2400" dirty="0">
                <a:latin typeface="Century Gothic" panose="020B0502020202020204" pitchFamily="34" charset="0"/>
                <a:sym typeface="Wingdings" pitchFamily="2" charset="2"/>
              </a:rPr>
              <a:t> </a:t>
            </a:r>
            <a:endParaRPr lang="en-GB" sz="2400" dirty="0">
              <a:latin typeface="Century Gothic" panose="020B0502020202020204" pitchFamily="34" charset="0"/>
            </a:endParaRPr>
          </a:p>
        </p:txBody>
      </p:sp>
      <p:sp>
        <p:nvSpPr>
          <p:cNvPr id="5" name="TextBox 4">
            <a:extLst>
              <a:ext uri="{FF2B5EF4-FFF2-40B4-BE49-F238E27FC236}">
                <a16:creationId xmlns:a16="http://schemas.microsoft.com/office/drawing/2014/main" id="{21EA7D10-396D-B57D-31B1-EAEBD704A841}"/>
              </a:ext>
            </a:extLst>
          </p:cNvPr>
          <p:cNvSpPr txBox="1"/>
          <p:nvPr/>
        </p:nvSpPr>
        <p:spPr>
          <a:xfrm>
            <a:off x="425563" y="2754491"/>
            <a:ext cx="2797840" cy="461665"/>
          </a:xfrm>
          <a:prstGeom prst="rect">
            <a:avLst/>
          </a:prstGeom>
          <a:noFill/>
        </p:spPr>
        <p:txBody>
          <a:bodyPr wrap="square" rtlCol="0">
            <a:spAutoFit/>
          </a:bodyPr>
          <a:lstStyle/>
          <a:p>
            <a:r>
              <a:rPr lang="en-GB" sz="2400" dirty="0">
                <a:latin typeface="Century Gothic" panose="020B0502020202020204" pitchFamily="34" charset="0"/>
              </a:rPr>
              <a:t>Acid + alkali </a:t>
            </a:r>
            <a:r>
              <a:rPr lang="en-GB" sz="2400" dirty="0">
                <a:latin typeface="Century Gothic" panose="020B0502020202020204" pitchFamily="34" charset="0"/>
                <a:sym typeface="Wingdings" pitchFamily="2" charset="2"/>
              </a:rPr>
              <a:t> </a:t>
            </a: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3508E49E-4476-D57F-5751-CBC0A24E2FD0}"/>
              </a:ext>
            </a:extLst>
          </p:cNvPr>
          <p:cNvSpPr txBox="1"/>
          <p:nvPr/>
        </p:nvSpPr>
        <p:spPr>
          <a:xfrm>
            <a:off x="442816" y="3737902"/>
            <a:ext cx="2455659" cy="461665"/>
          </a:xfrm>
          <a:prstGeom prst="rect">
            <a:avLst/>
          </a:prstGeom>
          <a:noFill/>
        </p:spPr>
        <p:txBody>
          <a:bodyPr wrap="square" rtlCol="0">
            <a:spAutoFit/>
          </a:bodyPr>
          <a:lstStyle/>
          <a:p>
            <a:r>
              <a:rPr lang="en-GB" sz="2400" dirty="0">
                <a:latin typeface="Century Gothic" panose="020B0502020202020204" pitchFamily="34" charset="0"/>
              </a:rPr>
              <a:t>Acid + base </a:t>
            </a:r>
            <a:r>
              <a:rPr lang="en-GB" sz="2400" dirty="0">
                <a:latin typeface="Century Gothic" panose="020B0502020202020204" pitchFamily="34" charset="0"/>
                <a:sym typeface="Wingdings" pitchFamily="2" charset="2"/>
              </a:rPr>
              <a:t> </a:t>
            </a:r>
            <a:endParaRPr lang="en-GB" sz="2400" dirty="0">
              <a:latin typeface="Century Gothic" panose="020B0502020202020204" pitchFamily="34" charset="0"/>
            </a:endParaRPr>
          </a:p>
        </p:txBody>
      </p:sp>
      <p:sp>
        <p:nvSpPr>
          <p:cNvPr id="7" name="TextBox 6">
            <a:extLst>
              <a:ext uri="{FF2B5EF4-FFF2-40B4-BE49-F238E27FC236}">
                <a16:creationId xmlns:a16="http://schemas.microsoft.com/office/drawing/2014/main" id="{E278C602-4908-15FA-8835-46E305B1146B}"/>
              </a:ext>
            </a:extLst>
          </p:cNvPr>
          <p:cNvSpPr txBox="1"/>
          <p:nvPr/>
        </p:nvSpPr>
        <p:spPr>
          <a:xfrm>
            <a:off x="2933942" y="1846280"/>
            <a:ext cx="319081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salt + hydrogen</a:t>
            </a:r>
            <a:endParaRPr lang="en-GB" sz="2400"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35B84149-4892-4CA1-8C5E-63E97B23EB7F}"/>
              </a:ext>
            </a:extLst>
          </p:cNvPr>
          <p:cNvSpPr txBox="1"/>
          <p:nvPr/>
        </p:nvSpPr>
        <p:spPr>
          <a:xfrm>
            <a:off x="405436" y="4787449"/>
            <a:ext cx="4304588" cy="461665"/>
          </a:xfrm>
          <a:prstGeom prst="rect">
            <a:avLst/>
          </a:prstGeom>
          <a:noFill/>
        </p:spPr>
        <p:txBody>
          <a:bodyPr wrap="square" rtlCol="0">
            <a:spAutoFit/>
          </a:bodyPr>
          <a:lstStyle/>
          <a:p>
            <a:r>
              <a:rPr lang="en-GB" sz="2400" dirty="0">
                <a:latin typeface="Century Gothic" panose="020B0502020202020204" pitchFamily="34" charset="0"/>
              </a:rPr>
              <a:t>Acid + metal carbonate </a:t>
            </a:r>
            <a:r>
              <a:rPr lang="en-GB" sz="2400" dirty="0">
                <a:latin typeface="Century Gothic" panose="020B0502020202020204" pitchFamily="34" charset="0"/>
                <a:sym typeface="Wingdings" pitchFamily="2" charset="2"/>
              </a:rPr>
              <a:t> </a:t>
            </a:r>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54529BC4-43B1-8091-7E13-5A7E2EB3AC2A}"/>
              </a:ext>
            </a:extLst>
          </p:cNvPr>
          <p:cNvSpPr txBox="1"/>
          <p:nvPr/>
        </p:nvSpPr>
        <p:spPr>
          <a:xfrm>
            <a:off x="2879308" y="2757805"/>
            <a:ext cx="2003243"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salt + water</a:t>
            </a:r>
            <a:endParaRPr lang="en-GB" sz="24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05E29329-7AF0-3CFC-E1D7-461A119273AC}"/>
              </a:ext>
            </a:extLst>
          </p:cNvPr>
          <p:cNvSpPr txBox="1"/>
          <p:nvPr/>
        </p:nvSpPr>
        <p:spPr>
          <a:xfrm>
            <a:off x="2824674" y="3721088"/>
            <a:ext cx="2003243"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salt + water</a:t>
            </a:r>
            <a:endParaRPr lang="en-GB" sz="24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4E621C96-A605-8816-A436-671219E7B814}"/>
              </a:ext>
            </a:extLst>
          </p:cNvPr>
          <p:cNvSpPr txBox="1"/>
          <p:nvPr/>
        </p:nvSpPr>
        <p:spPr>
          <a:xfrm>
            <a:off x="4618968" y="4773511"/>
            <a:ext cx="4611296"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salt + water + carbon dioxide</a:t>
            </a:r>
            <a:endParaRPr lang="en-GB" sz="24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81913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138971" y="3104556"/>
            <a:ext cx="5576654" cy="3653224"/>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568760" y="-756011"/>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55365" y="1426311"/>
            <a:ext cx="4385799"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The function group in carboxylic acids is a carboxylic group</a:t>
            </a:r>
          </a:p>
        </p:txBody>
      </p:sp>
      <p:sp>
        <p:nvSpPr>
          <p:cNvPr id="5" name="TextBox 4">
            <a:extLst>
              <a:ext uri="{FF2B5EF4-FFF2-40B4-BE49-F238E27FC236}">
                <a16:creationId xmlns:a16="http://schemas.microsoft.com/office/drawing/2014/main" id="{E61B55C7-8270-113D-DB14-2EC48DA6DF24}"/>
              </a:ext>
            </a:extLst>
          </p:cNvPr>
          <p:cNvSpPr txBox="1"/>
          <p:nvPr/>
        </p:nvSpPr>
        <p:spPr>
          <a:xfrm>
            <a:off x="7201975" y="813745"/>
            <a:ext cx="3800637"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Methanoic acid has the formula CH</a:t>
            </a:r>
            <a:r>
              <a:rPr lang="en-US" sz="2800" baseline="-25000" dirty="0">
                <a:latin typeface="Century Gothic" panose="020B0502020202020204" pitchFamily="34" charset="0"/>
              </a:rPr>
              <a:t>3</a:t>
            </a:r>
            <a:r>
              <a:rPr lang="en-US" sz="2800" dirty="0">
                <a:latin typeface="Century Gothic" panose="020B0502020202020204" pitchFamily="34" charset="0"/>
              </a:rPr>
              <a:t>COOH</a:t>
            </a:r>
          </a:p>
          <a:p>
            <a:pPr algn="ctr"/>
            <a:endParaRPr lang="en-US" sz="2800" dirty="0">
              <a:latin typeface="Century Gothic" panose="020B0502020202020204" pitchFamily="34" charset="0"/>
            </a:endParaRPr>
          </a:p>
        </p:txBody>
      </p:sp>
      <p:sp>
        <p:nvSpPr>
          <p:cNvPr id="7" name="TextBox 6">
            <a:extLst>
              <a:ext uri="{FF2B5EF4-FFF2-40B4-BE49-F238E27FC236}">
                <a16:creationId xmlns:a16="http://schemas.microsoft.com/office/drawing/2014/main" id="{A22ED16B-C361-C996-AFCE-1C2CDDD7FDA6}"/>
              </a:ext>
            </a:extLst>
          </p:cNvPr>
          <p:cNvSpPr txBox="1"/>
          <p:nvPr/>
        </p:nvSpPr>
        <p:spPr>
          <a:xfrm>
            <a:off x="819207" y="4269069"/>
            <a:ext cx="3939059"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Carboyxlic acids contain a C=C double bond</a:t>
            </a:r>
          </a:p>
        </p:txBody>
      </p:sp>
      <p:sp>
        <p:nvSpPr>
          <p:cNvPr id="3" name="TextBox 2">
            <a:extLst>
              <a:ext uri="{FF2B5EF4-FFF2-40B4-BE49-F238E27FC236}">
                <a16:creationId xmlns:a16="http://schemas.microsoft.com/office/drawing/2014/main" id="{75109062-1891-4030-4019-B67781349A65}"/>
              </a:ext>
            </a:extLst>
          </p:cNvPr>
          <p:cNvSpPr txBox="1"/>
          <p:nvPr/>
        </p:nvSpPr>
        <p:spPr>
          <a:xfrm>
            <a:off x="5953713" y="4473328"/>
            <a:ext cx="3204576"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Carboxylic acids are weak acids</a:t>
            </a:r>
          </a:p>
        </p:txBody>
      </p: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Can you explain the difference between these two terms?</a:t>
            </a:r>
          </a:p>
        </p:txBody>
      </p:sp>
      <p:sp>
        <p:nvSpPr>
          <p:cNvPr id="5" name="TextBox 4">
            <a:extLst>
              <a:ext uri="{FF2B5EF4-FFF2-40B4-BE49-F238E27FC236}">
                <a16:creationId xmlns:a16="http://schemas.microsoft.com/office/drawing/2014/main" id="{EE23E189-4F40-E84E-BF13-3786EF9E30C0}"/>
              </a:ext>
            </a:extLst>
          </p:cNvPr>
          <p:cNvSpPr txBox="1"/>
          <p:nvPr/>
        </p:nvSpPr>
        <p:spPr>
          <a:xfrm>
            <a:off x="2387599" y="1386248"/>
            <a:ext cx="5379442" cy="1107996"/>
          </a:xfrm>
          <a:prstGeom prst="rect">
            <a:avLst/>
          </a:prstGeom>
          <a:noFill/>
          <a:ln>
            <a:noFill/>
          </a:ln>
        </p:spPr>
        <p:txBody>
          <a:bodyPr wrap="square" rtlCol="0">
            <a:spAutoFit/>
          </a:bodyPr>
          <a:lstStyle/>
          <a:p>
            <a:r>
              <a:rPr lang="en-US" sz="6600" dirty="0">
                <a:latin typeface="Century Gothic" panose="020B0502020202020204" pitchFamily="34" charset="0"/>
              </a:rPr>
              <a:t>Dilute acid</a:t>
            </a:r>
          </a:p>
        </p:txBody>
      </p:sp>
      <p:sp>
        <p:nvSpPr>
          <p:cNvPr id="8" name="TextBox 7">
            <a:extLst>
              <a:ext uri="{FF2B5EF4-FFF2-40B4-BE49-F238E27FC236}">
                <a16:creationId xmlns:a16="http://schemas.microsoft.com/office/drawing/2014/main" id="{204CC7AE-6FFE-1B49-9E2F-3E2DACB5DE9E}"/>
              </a:ext>
            </a:extLst>
          </p:cNvPr>
          <p:cNvSpPr txBox="1"/>
          <p:nvPr/>
        </p:nvSpPr>
        <p:spPr>
          <a:xfrm>
            <a:off x="2353732" y="4385805"/>
            <a:ext cx="8433331" cy="1107996"/>
          </a:xfrm>
          <a:prstGeom prst="rect">
            <a:avLst/>
          </a:prstGeom>
          <a:noFill/>
          <a:ln>
            <a:noFill/>
          </a:ln>
        </p:spPr>
        <p:txBody>
          <a:bodyPr wrap="square" rtlCol="0">
            <a:spAutoFit/>
          </a:bodyPr>
          <a:lstStyle/>
          <a:p>
            <a:r>
              <a:rPr lang="en-US" sz="6600" dirty="0">
                <a:latin typeface="Century Gothic" panose="020B0502020202020204" pitchFamily="34" charset="0"/>
              </a:rPr>
              <a:t>Concentrated acid</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884629" y="1755214"/>
            <a:ext cx="4810805" cy="3415304"/>
          </a:xfrm>
          <a:prstGeom prst="rect">
            <a:avLst/>
          </a:prstGeom>
        </p:spPr>
      </p:pic>
    </p:spTree>
    <p:extLst>
      <p:ext uri="{BB962C8B-B14F-4D97-AF65-F5344CB8AC3E}">
        <p14:creationId xmlns:p14="http://schemas.microsoft.com/office/powerpoint/2010/main" val="27836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40000" y="0"/>
            <a:ext cx="11018588" cy="720000"/>
          </a:xfrm>
        </p:spPr>
        <p:txBody>
          <a:bodyPr/>
          <a:lstStyle/>
          <a:p>
            <a:r>
              <a:rPr lang="en-US" dirty="0">
                <a:latin typeface="Century Gothic" panose="020B0502020202020204" pitchFamily="34" charset="0"/>
              </a:rPr>
              <a:t>(HT) Can you explain the difference between these two terms?</a:t>
            </a:r>
          </a:p>
        </p:txBody>
      </p:sp>
      <p:sp>
        <p:nvSpPr>
          <p:cNvPr id="5" name="TextBox 4">
            <a:extLst>
              <a:ext uri="{FF2B5EF4-FFF2-40B4-BE49-F238E27FC236}">
                <a16:creationId xmlns:a16="http://schemas.microsoft.com/office/drawing/2014/main" id="{EE23E189-4F40-E84E-BF13-3786EF9E30C0}"/>
              </a:ext>
            </a:extLst>
          </p:cNvPr>
          <p:cNvSpPr txBox="1"/>
          <p:nvPr/>
        </p:nvSpPr>
        <p:spPr>
          <a:xfrm>
            <a:off x="2387599" y="1386248"/>
            <a:ext cx="5379442" cy="1107996"/>
          </a:xfrm>
          <a:prstGeom prst="rect">
            <a:avLst/>
          </a:prstGeom>
          <a:noFill/>
          <a:ln>
            <a:noFill/>
          </a:ln>
        </p:spPr>
        <p:txBody>
          <a:bodyPr wrap="square" rtlCol="0">
            <a:spAutoFit/>
          </a:bodyPr>
          <a:lstStyle/>
          <a:p>
            <a:r>
              <a:rPr lang="en-US" sz="6600" dirty="0">
                <a:latin typeface="Century Gothic" panose="020B0502020202020204" pitchFamily="34" charset="0"/>
              </a:rPr>
              <a:t>Strong acid</a:t>
            </a:r>
          </a:p>
        </p:txBody>
      </p:sp>
      <p:sp>
        <p:nvSpPr>
          <p:cNvPr id="8" name="TextBox 7">
            <a:extLst>
              <a:ext uri="{FF2B5EF4-FFF2-40B4-BE49-F238E27FC236}">
                <a16:creationId xmlns:a16="http://schemas.microsoft.com/office/drawing/2014/main" id="{204CC7AE-6FFE-1B49-9E2F-3E2DACB5DE9E}"/>
              </a:ext>
            </a:extLst>
          </p:cNvPr>
          <p:cNvSpPr txBox="1"/>
          <p:nvPr/>
        </p:nvSpPr>
        <p:spPr>
          <a:xfrm>
            <a:off x="2353732" y="4385805"/>
            <a:ext cx="7433733" cy="1107996"/>
          </a:xfrm>
          <a:prstGeom prst="rect">
            <a:avLst/>
          </a:prstGeom>
          <a:noFill/>
          <a:ln>
            <a:noFill/>
          </a:ln>
        </p:spPr>
        <p:txBody>
          <a:bodyPr wrap="square" rtlCol="0">
            <a:spAutoFit/>
          </a:bodyPr>
          <a:lstStyle/>
          <a:p>
            <a:r>
              <a:rPr lang="en-US" sz="6600" dirty="0">
                <a:latin typeface="Century Gothic" panose="020B0502020202020204" pitchFamily="34" charset="0"/>
              </a:rPr>
              <a:t>Weak acid</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884629" y="1755214"/>
            <a:ext cx="4810805" cy="3415304"/>
          </a:xfrm>
          <a:prstGeom prst="rect">
            <a:avLst/>
          </a:prstGeom>
        </p:spPr>
      </p:pic>
    </p:spTree>
    <p:extLst>
      <p:ext uri="{BB962C8B-B14F-4D97-AF65-F5344CB8AC3E}">
        <p14:creationId xmlns:p14="http://schemas.microsoft.com/office/powerpoint/2010/main" val="2491558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3FF1-F108-7718-6C89-5F1E83A50523}"/>
              </a:ext>
            </a:extLst>
          </p:cNvPr>
          <p:cNvSpPr>
            <a:spLocks noGrp="1"/>
          </p:cNvSpPr>
          <p:nvPr>
            <p:ph type="title"/>
          </p:nvPr>
        </p:nvSpPr>
        <p:spPr/>
        <p:txBody>
          <a:bodyPr/>
          <a:lstStyle/>
          <a:p>
            <a:r>
              <a:rPr lang="en-GB" dirty="0">
                <a:latin typeface="Century Gothic" panose="020B0502020202020204" pitchFamily="34" charset="0"/>
              </a:rPr>
              <a:t>Determine whether each of these statements is true or false</a:t>
            </a:r>
          </a:p>
        </p:txBody>
      </p:sp>
      <p:sp>
        <p:nvSpPr>
          <p:cNvPr id="3" name="TextBox 2">
            <a:extLst>
              <a:ext uri="{FF2B5EF4-FFF2-40B4-BE49-F238E27FC236}">
                <a16:creationId xmlns:a16="http://schemas.microsoft.com/office/drawing/2014/main" id="{BBB7FE5B-B9B4-187F-2C77-6A47C536E2BF}"/>
              </a:ext>
            </a:extLst>
          </p:cNvPr>
          <p:cNvSpPr txBox="1"/>
          <p:nvPr/>
        </p:nvSpPr>
        <p:spPr>
          <a:xfrm>
            <a:off x="494947" y="1121671"/>
            <a:ext cx="10849327" cy="4154984"/>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Methanoic acid has the formula HCOOH</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Propanoic acid contains four carbon atoms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functional group of carboxylic acids is the hydroxyl group</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Carboxylic acids are weak acids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Carboxylic acids react with alkalis to form salts, water and hydrogen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p:txBody>
      </p:sp>
      <p:sp>
        <p:nvSpPr>
          <p:cNvPr id="4" name="Google Shape;102;p1">
            <a:extLst>
              <a:ext uri="{FF2B5EF4-FFF2-40B4-BE49-F238E27FC236}">
                <a16:creationId xmlns:a16="http://schemas.microsoft.com/office/drawing/2014/main" id="{8EA33C74-32A7-D6F7-84D9-E9F752B83ED9}"/>
              </a:ext>
            </a:extLst>
          </p:cNvPr>
          <p:cNvSpPr txBox="1"/>
          <p:nvPr/>
        </p:nvSpPr>
        <p:spPr>
          <a:xfrm rot="10800000" flipV="1">
            <a:off x="7441567" y="1126239"/>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True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2;p1">
            <a:extLst>
              <a:ext uri="{FF2B5EF4-FFF2-40B4-BE49-F238E27FC236}">
                <a16:creationId xmlns:a16="http://schemas.microsoft.com/office/drawing/2014/main" id="{5AE5F8B8-D563-6AC1-6EB6-1734E568B6A9}"/>
              </a:ext>
            </a:extLst>
          </p:cNvPr>
          <p:cNvSpPr txBox="1"/>
          <p:nvPr/>
        </p:nvSpPr>
        <p:spPr>
          <a:xfrm rot="10800000" flipV="1">
            <a:off x="7581798" y="1851728"/>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False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6" name="Google Shape;102;p1">
            <a:extLst>
              <a:ext uri="{FF2B5EF4-FFF2-40B4-BE49-F238E27FC236}">
                <a16:creationId xmlns:a16="http://schemas.microsoft.com/office/drawing/2014/main" id="{4CF61BE5-96AB-1DD8-7439-B21AF40B292C}"/>
              </a:ext>
            </a:extLst>
          </p:cNvPr>
          <p:cNvSpPr txBox="1"/>
          <p:nvPr/>
        </p:nvSpPr>
        <p:spPr>
          <a:xfrm rot="10800000" flipV="1">
            <a:off x="10124973" y="2602086"/>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False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7" name="Google Shape;102;p1">
            <a:extLst>
              <a:ext uri="{FF2B5EF4-FFF2-40B4-BE49-F238E27FC236}">
                <a16:creationId xmlns:a16="http://schemas.microsoft.com/office/drawing/2014/main" id="{8B6AA612-16A9-14AF-3FC5-47DEBCDA23E7}"/>
              </a:ext>
            </a:extLst>
          </p:cNvPr>
          <p:cNvSpPr txBox="1"/>
          <p:nvPr/>
        </p:nvSpPr>
        <p:spPr>
          <a:xfrm rot="10800000" flipV="1">
            <a:off x="5942967" y="3328632"/>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True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8" name="Google Shape;102;p1">
            <a:extLst>
              <a:ext uri="{FF2B5EF4-FFF2-40B4-BE49-F238E27FC236}">
                <a16:creationId xmlns:a16="http://schemas.microsoft.com/office/drawing/2014/main" id="{A37FD688-888D-1265-A8F7-7DF4F1363458}"/>
              </a:ext>
            </a:extLst>
          </p:cNvPr>
          <p:cNvSpPr txBox="1"/>
          <p:nvPr/>
        </p:nvSpPr>
        <p:spPr>
          <a:xfrm rot="10800000" flipV="1">
            <a:off x="10298536" y="4440940"/>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False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Tree>
    <p:extLst>
      <p:ext uri="{BB962C8B-B14F-4D97-AF65-F5344CB8AC3E}">
        <p14:creationId xmlns:p14="http://schemas.microsoft.com/office/powerpoint/2010/main" val="234657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3785652"/>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State the chemical formula of methanoic acid.</a:t>
            </a:r>
          </a:p>
          <a:p>
            <a:pPr marL="457200" indent="-457200">
              <a:buFont typeface="+mj-lt"/>
              <a:buAutoNum type="arabicPeriod"/>
            </a:pPr>
            <a:r>
              <a:rPr lang="en-GB" sz="2400" dirty="0">
                <a:latin typeface="Century Gothic" panose="020B0502020202020204" pitchFamily="34" charset="0"/>
              </a:rPr>
              <a:t>State the chemical formula of ethanoic acid.</a:t>
            </a:r>
          </a:p>
          <a:p>
            <a:pPr marL="457200" indent="-457200">
              <a:buFont typeface="+mj-lt"/>
              <a:buAutoNum type="arabicPeriod"/>
            </a:pPr>
            <a:r>
              <a:rPr lang="en-GB" sz="2400" dirty="0">
                <a:latin typeface="Century Gothic" panose="020B0502020202020204" pitchFamily="34" charset="0"/>
              </a:rPr>
              <a:t>Name the functional group of the carboxylic acids.</a:t>
            </a:r>
          </a:p>
          <a:p>
            <a:pPr marL="457200" indent="-457200">
              <a:buAutoNum type="arabicPeriod"/>
            </a:pPr>
            <a:r>
              <a:rPr lang="en-GB" sz="2400" dirty="0">
                <a:latin typeface="Century Gothic" panose="020B0502020202020204" pitchFamily="34" charset="0"/>
              </a:rPr>
              <a:t>State the formula of the functional groups of the carboxylic acids.</a:t>
            </a:r>
          </a:p>
          <a:p>
            <a:pPr marL="457200" indent="-457200">
              <a:buAutoNum type="arabicPeriod"/>
            </a:pPr>
            <a:r>
              <a:rPr lang="en-GB" sz="2400" dirty="0">
                <a:latin typeface="Century Gothic" panose="020B0502020202020204" pitchFamily="34" charset="0"/>
              </a:rPr>
              <a:t>State the pH values of solutions containing dissolved carboxylic acids.</a:t>
            </a:r>
          </a:p>
          <a:p>
            <a:pPr marL="457200" indent="-457200">
              <a:buAutoNum type="arabicPeriod"/>
            </a:pPr>
            <a:r>
              <a:rPr lang="en-GB" sz="2400" dirty="0">
                <a:latin typeface="Century Gothic" panose="020B0502020202020204" pitchFamily="34" charset="0"/>
              </a:rPr>
              <a:t>State whether carboxylic acids are strong or weak acids.</a:t>
            </a:r>
          </a:p>
          <a:p>
            <a:pPr marL="457200" indent="-457200">
              <a:buAutoNum type="arabicPeriod"/>
            </a:pPr>
            <a:r>
              <a:rPr lang="en-GB" sz="2400" dirty="0">
                <a:latin typeface="Century Gothic" panose="020B0502020202020204" pitchFamily="34" charset="0"/>
              </a:rPr>
              <a:t>State the products formed when a carboxylic acid reacts with a metal carbonate. </a:t>
            </a:r>
          </a:p>
          <a:p>
            <a:pPr marL="457200" indent="-457200">
              <a:buAutoNum type="arabicPeriod"/>
            </a:pPr>
            <a:r>
              <a:rPr lang="en-GB" sz="2400" dirty="0">
                <a:latin typeface="Century Gothic" panose="020B0502020202020204" pitchFamily="34" charset="0"/>
              </a:rPr>
              <a:t>Write a general equation for the reactions between carboxylic acids and metal carbonates. </a:t>
            </a:r>
          </a:p>
        </p:txBody>
      </p:sp>
    </p:spTree>
    <p:extLst>
      <p:ext uri="{BB962C8B-B14F-4D97-AF65-F5344CB8AC3E}">
        <p14:creationId xmlns:p14="http://schemas.microsoft.com/office/powerpoint/2010/main" val="35338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046988"/>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HCOOH</a:t>
            </a:r>
            <a:endParaRPr lang="en-GB" sz="2400" b="1" baseline="-25000" dirty="0">
              <a:solidFill>
                <a:schemeClr val="accent2">
                  <a:lumMod val="60000"/>
                  <a:lumOff val="40000"/>
                </a:schemeClr>
              </a:solidFill>
              <a:latin typeface="Century Gothic" panose="020B0502020202020204" pitchFamily="34" charset="0"/>
            </a:endParaRP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CH</a:t>
            </a:r>
            <a:r>
              <a:rPr lang="en-GB" sz="2400" b="1" baseline="-25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COOH</a:t>
            </a:r>
            <a:endParaRPr lang="en-GB" sz="2400" b="1" baseline="-25000" dirty="0">
              <a:solidFill>
                <a:schemeClr val="accent2">
                  <a:lumMod val="60000"/>
                  <a:lumOff val="40000"/>
                </a:schemeClr>
              </a:solidFill>
              <a:latin typeface="Century Gothic" panose="020B0502020202020204" pitchFamily="34" charset="0"/>
            </a:endParaRP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Carboxyl group</a:t>
            </a:r>
            <a:endParaRPr lang="en-GB" sz="2400" b="1" baseline="-25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-COOH</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Less than 7</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Weak acids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Salt, water and carbon dioxide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Carboxylic acid + metal carbonate </a:t>
            </a:r>
            <a:r>
              <a:rPr lang="en-GB" sz="2400" b="1" dirty="0">
                <a:solidFill>
                  <a:schemeClr val="accent2">
                    <a:lumMod val="60000"/>
                    <a:lumOff val="40000"/>
                  </a:schemeClr>
                </a:solidFill>
                <a:latin typeface="Century Gothic" panose="020B0502020202020204" pitchFamily="34" charset="0"/>
                <a:sym typeface="Wingdings" pitchFamily="2" charset="2"/>
              </a:rPr>
              <a:t> salt + water + carbon dioxide</a:t>
            </a:r>
            <a:endParaRPr lang="en-GB" sz="2400" b="1" dirty="0">
              <a:solidFill>
                <a:schemeClr val="accent2">
                  <a:lumMod val="60000"/>
                  <a:lumOff val="40000"/>
                </a:schemeClr>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44591" y="118999"/>
            <a:ext cx="10620375" cy="720725"/>
          </a:xfrm>
        </p:spPr>
        <p:txBody>
          <a:bodyPr/>
          <a:lstStyle/>
          <a:p>
            <a:r>
              <a:rPr lang="en-US" sz="2600" b="1" dirty="0">
                <a:latin typeface="Century Gothic" panose="020B0502020202020204" pitchFamily="34" charset="0"/>
              </a:rPr>
              <a:t>I: Reactions of Carboxylic Acids </a:t>
            </a:r>
          </a:p>
        </p:txBody>
      </p:sp>
      <p:sp>
        <p:nvSpPr>
          <p:cNvPr id="8" name="TextBox 7">
            <a:extLst>
              <a:ext uri="{FF2B5EF4-FFF2-40B4-BE49-F238E27FC236}">
                <a16:creationId xmlns:a16="http://schemas.microsoft.com/office/drawing/2014/main" id="{1F764C78-3DE1-44A0-B656-FB67A825BB1A}"/>
              </a:ext>
            </a:extLst>
          </p:cNvPr>
          <p:cNvSpPr txBox="1"/>
          <p:nvPr/>
        </p:nvSpPr>
        <p:spPr>
          <a:xfrm>
            <a:off x="177958" y="915116"/>
            <a:ext cx="11668666" cy="461665"/>
          </a:xfrm>
          <a:prstGeom prst="rect">
            <a:avLst/>
          </a:prstGeom>
          <a:noFill/>
        </p:spPr>
        <p:txBody>
          <a:bodyPr wrap="square">
            <a:spAutoFit/>
          </a:bodyPr>
          <a:lstStyle/>
          <a:p>
            <a:r>
              <a:rPr lang="en-US" sz="2400" dirty="0">
                <a:latin typeface="Century Gothic" panose="020B0502020202020204" pitchFamily="34" charset="0"/>
              </a:rPr>
              <a:t>Calcium carbonate reacts with ethanoic acid. </a:t>
            </a:r>
          </a:p>
        </p:txBody>
      </p:sp>
      <p:sp>
        <p:nvSpPr>
          <p:cNvPr id="5" name="TextBox 4">
            <a:extLst>
              <a:ext uri="{FF2B5EF4-FFF2-40B4-BE49-F238E27FC236}">
                <a16:creationId xmlns:a16="http://schemas.microsoft.com/office/drawing/2014/main" id="{276D94B9-1BC9-23AB-FEE0-995ADFC6C2A7}"/>
              </a:ext>
            </a:extLst>
          </p:cNvPr>
          <p:cNvSpPr txBox="1"/>
          <p:nvPr/>
        </p:nvSpPr>
        <p:spPr>
          <a:xfrm>
            <a:off x="201770" y="1438987"/>
            <a:ext cx="7041993" cy="461665"/>
          </a:xfrm>
          <a:prstGeom prst="rect">
            <a:avLst/>
          </a:prstGeom>
          <a:noFill/>
        </p:spPr>
        <p:txBody>
          <a:bodyPr wrap="square">
            <a:spAutoFit/>
          </a:bodyPr>
          <a:lstStyle/>
          <a:p>
            <a:r>
              <a:rPr lang="en-US" sz="2400" i="1" dirty="0">
                <a:latin typeface="Century Gothic" panose="020B0502020202020204" pitchFamily="34" charset="0"/>
              </a:rPr>
              <a:t>Draw the structural formula for ethanoic acid.</a:t>
            </a:r>
          </a:p>
        </p:txBody>
      </p:sp>
      <p:cxnSp>
        <p:nvCxnSpPr>
          <p:cNvPr id="6" name="Straight Connector 5">
            <a:extLst>
              <a:ext uri="{FF2B5EF4-FFF2-40B4-BE49-F238E27FC236}">
                <a16:creationId xmlns:a16="http://schemas.microsoft.com/office/drawing/2014/main" id="{9CC9789A-AA02-87DC-B009-F4F99F712943}"/>
              </a:ext>
            </a:extLst>
          </p:cNvPr>
          <p:cNvCxnSpPr/>
          <p:nvPr/>
        </p:nvCxnSpPr>
        <p:spPr>
          <a:xfrm>
            <a:off x="1127010" y="234651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BEFE5FA-E34B-0BED-7925-58D3B06FF5CD}"/>
              </a:ext>
            </a:extLst>
          </p:cNvPr>
          <p:cNvCxnSpPr/>
          <p:nvPr/>
        </p:nvCxnSpPr>
        <p:spPr>
          <a:xfrm>
            <a:off x="1150676" y="298877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375E590-2195-5BA9-44CC-0F1FED7D71FE}"/>
              </a:ext>
            </a:extLst>
          </p:cNvPr>
          <p:cNvSpPr txBox="1"/>
          <p:nvPr/>
        </p:nvSpPr>
        <p:spPr>
          <a:xfrm>
            <a:off x="943847" y="320648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 name="TextBox 9">
            <a:extLst>
              <a:ext uri="{FF2B5EF4-FFF2-40B4-BE49-F238E27FC236}">
                <a16:creationId xmlns:a16="http://schemas.microsoft.com/office/drawing/2014/main" id="{322A7D45-B786-F775-BDCE-CD55BC2DF50A}"/>
              </a:ext>
            </a:extLst>
          </p:cNvPr>
          <p:cNvSpPr txBox="1"/>
          <p:nvPr/>
        </p:nvSpPr>
        <p:spPr>
          <a:xfrm>
            <a:off x="923967" y="255334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1" name="TextBox 10">
            <a:extLst>
              <a:ext uri="{FF2B5EF4-FFF2-40B4-BE49-F238E27FC236}">
                <a16:creationId xmlns:a16="http://schemas.microsoft.com/office/drawing/2014/main" id="{0A6507D1-5E27-17AD-50F2-E7A7B580BB98}"/>
              </a:ext>
            </a:extLst>
          </p:cNvPr>
          <p:cNvSpPr txBox="1"/>
          <p:nvPr/>
        </p:nvSpPr>
        <p:spPr>
          <a:xfrm>
            <a:off x="974608" y="190019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 name="Straight Connector 11">
            <a:extLst>
              <a:ext uri="{FF2B5EF4-FFF2-40B4-BE49-F238E27FC236}">
                <a16:creationId xmlns:a16="http://schemas.microsoft.com/office/drawing/2014/main" id="{E6BCDB47-94AF-CECE-C757-2EB974392363}"/>
              </a:ext>
            </a:extLst>
          </p:cNvPr>
          <p:cNvCxnSpPr>
            <a:cxnSpLocks/>
          </p:cNvCxnSpPr>
          <p:nvPr/>
        </p:nvCxnSpPr>
        <p:spPr>
          <a:xfrm flipH="1">
            <a:off x="1324844" y="276395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5CC1DB-5303-42D5-8235-F67DDFA6F360}"/>
              </a:ext>
            </a:extLst>
          </p:cNvPr>
          <p:cNvCxnSpPr>
            <a:cxnSpLocks/>
          </p:cNvCxnSpPr>
          <p:nvPr/>
        </p:nvCxnSpPr>
        <p:spPr>
          <a:xfrm flipH="1">
            <a:off x="1924832" y="250031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0BA266-3870-EF8D-BA56-3F04A2962BA4}"/>
              </a:ext>
            </a:extLst>
          </p:cNvPr>
          <p:cNvCxnSpPr>
            <a:cxnSpLocks/>
          </p:cNvCxnSpPr>
          <p:nvPr/>
        </p:nvCxnSpPr>
        <p:spPr>
          <a:xfrm>
            <a:off x="1962786" y="2867844"/>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4CFB480-631A-4A4C-86D0-86CA2741BEED}"/>
              </a:ext>
            </a:extLst>
          </p:cNvPr>
          <p:cNvSpPr txBox="1"/>
          <p:nvPr/>
        </p:nvSpPr>
        <p:spPr>
          <a:xfrm>
            <a:off x="2227445" y="2285458"/>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6" name="TextBox 15">
            <a:extLst>
              <a:ext uri="{FF2B5EF4-FFF2-40B4-BE49-F238E27FC236}">
                <a16:creationId xmlns:a16="http://schemas.microsoft.com/office/drawing/2014/main" id="{E3513485-1926-53F0-C402-6BE637E19555}"/>
              </a:ext>
            </a:extLst>
          </p:cNvPr>
          <p:cNvSpPr txBox="1"/>
          <p:nvPr/>
        </p:nvSpPr>
        <p:spPr>
          <a:xfrm>
            <a:off x="1573323" y="254671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7" name="TextBox 16">
            <a:extLst>
              <a:ext uri="{FF2B5EF4-FFF2-40B4-BE49-F238E27FC236}">
                <a16:creationId xmlns:a16="http://schemas.microsoft.com/office/drawing/2014/main" id="{4151F971-E54B-3C3A-515F-938F049B64DD}"/>
              </a:ext>
            </a:extLst>
          </p:cNvPr>
          <p:cNvSpPr txBox="1"/>
          <p:nvPr/>
        </p:nvSpPr>
        <p:spPr>
          <a:xfrm>
            <a:off x="329393" y="253651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8" name="Straight Connector 17">
            <a:extLst>
              <a:ext uri="{FF2B5EF4-FFF2-40B4-BE49-F238E27FC236}">
                <a16:creationId xmlns:a16="http://schemas.microsoft.com/office/drawing/2014/main" id="{0D6540AF-AB9C-8DF4-699C-FC0A81A68DD5}"/>
              </a:ext>
            </a:extLst>
          </p:cNvPr>
          <p:cNvCxnSpPr>
            <a:cxnSpLocks/>
          </p:cNvCxnSpPr>
          <p:nvPr/>
        </p:nvCxnSpPr>
        <p:spPr>
          <a:xfrm flipH="1">
            <a:off x="660996" y="277969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728080-D09C-A2F7-ECE6-CBA8B65F0003}"/>
              </a:ext>
            </a:extLst>
          </p:cNvPr>
          <p:cNvCxnSpPr>
            <a:cxnSpLocks/>
          </p:cNvCxnSpPr>
          <p:nvPr/>
        </p:nvCxnSpPr>
        <p:spPr>
          <a:xfrm flipH="1">
            <a:off x="1977219" y="253841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C23A988-90F7-CDAA-71F9-A6EDDDE9C08A}"/>
              </a:ext>
            </a:extLst>
          </p:cNvPr>
          <p:cNvSpPr txBox="1"/>
          <p:nvPr/>
        </p:nvSpPr>
        <p:spPr>
          <a:xfrm>
            <a:off x="2236971" y="2952208"/>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6" name="TextBox 25">
            <a:extLst>
              <a:ext uri="{FF2B5EF4-FFF2-40B4-BE49-F238E27FC236}">
                <a16:creationId xmlns:a16="http://schemas.microsoft.com/office/drawing/2014/main" id="{B2F540B3-352C-5BA0-EB4D-E6FAC1F392D2}"/>
              </a:ext>
            </a:extLst>
          </p:cNvPr>
          <p:cNvSpPr txBox="1"/>
          <p:nvPr/>
        </p:nvSpPr>
        <p:spPr>
          <a:xfrm>
            <a:off x="2882093" y="300323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7" name="Straight Connector 26">
            <a:extLst>
              <a:ext uri="{FF2B5EF4-FFF2-40B4-BE49-F238E27FC236}">
                <a16:creationId xmlns:a16="http://schemas.microsoft.com/office/drawing/2014/main" id="{7E2BCA20-1EFF-D694-C3D9-F7F80CA62034}"/>
              </a:ext>
            </a:extLst>
          </p:cNvPr>
          <p:cNvCxnSpPr>
            <a:cxnSpLocks/>
          </p:cNvCxnSpPr>
          <p:nvPr/>
        </p:nvCxnSpPr>
        <p:spPr>
          <a:xfrm flipH="1">
            <a:off x="2599333" y="320355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70890F2-113A-9257-CD93-8662806FF993}"/>
              </a:ext>
            </a:extLst>
          </p:cNvPr>
          <p:cNvSpPr txBox="1"/>
          <p:nvPr/>
        </p:nvSpPr>
        <p:spPr>
          <a:xfrm>
            <a:off x="154146" y="3605925"/>
            <a:ext cx="7041993" cy="461665"/>
          </a:xfrm>
          <a:prstGeom prst="rect">
            <a:avLst/>
          </a:prstGeom>
          <a:noFill/>
        </p:spPr>
        <p:txBody>
          <a:bodyPr wrap="square">
            <a:spAutoFit/>
          </a:bodyPr>
          <a:lstStyle/>
          <a:p>
            <a:r>
              <a:rPr lang="en-US" sz="2400" i="1" dirty="0">
                <a:latin typeface="Century Gothic" panose="020B0502020202020204" pitchFamily="34" charset="0"/>
              </a:rPr>
              <a:t>State the chemical formula for ethanoic acid.</a:t>
            </a:r>
          </a:p>
        </p:txBody>
      </p:sp>
      <p:sp>
        <p:nvSpPr>
          <p:cNvPr id="29" name="TextBox 28">
            <a:extLst>
              <a:ext uri="{FF2B5EF4-FFF2-40B4-BE49-F238E27FC236}">
                <a16:creationId xmlns:a16="http://schemas.microsoft.com/office/drawing/2014/main" id="{3B85EF04-F6C5-E762-5B71-59C3882595E8}"/>
              </a:ext>
            </a:extLst>
          </p:cNvPr>
          <p:cNvSpPr txBox="1"/>
          <p:nvPr/>
        </p:nvSpPr>
        <p:spPr>
          <a:xfrm>
            <a:off x="205569" y="4027173"/>
            <a:ext cx="177484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CH</a:t>
            </a:r>
            <a:r>
              <a:rPr lang="en-GB" sz="2400" b="1" baseline="-25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COOH</a:t>
            </a:r>
          </a:p>
        </p:txBody>
      </p:sp>
      <p:sp>
        <p:nvSpPr>
          <p:cNvPr id="30" name="TextBox 29">
            <a:extLst>
              <a:ext uri="{FF2B5EF4-FFF2-40B4-BE49-F238E27FC236}">
                <a16:creationId xmlns:a16="http://schemas.microsoft.com/office/drawing/2014/main" id="{B7D2F850-7A52-B187-D7B9-7997AC2BF621}"/>
              </a:ext>
            </a:extLst>
          </p:cNvPr>
          <p:cNvSpPr txBox="1"/>
          <p:nvPr/>
        </p:nvSpPr>
        <p:spPr>
          <a:xfrm>
            <a:off x="149383" y="4486991"/>
            <a:ext cx="10837705" cy="830997"/>
          </a:xfrm>
          <a:prstGeom prst="rect">
            <a:avLst/>
          </a:prstGeom>
          <a:noFill/>
        </p:spPr>
        <p:txBody>
          <a:bodyPr wrap="square">
            <a:spAutoFit/>
          </a:bodyPr>
          <a:lstStyle/>
          <a:p>
            <a:r>
              <a:rPr lang="en-US" sz="2400" i="1" dirty="0">
                <a:latin typeface="Century Gothic" panose="020B0502020202020204" pitchFamily="34" charset="0"/>
              </a:rPr>
              <a:t>What products would be made in a reaction between a carboxylic acid and a metal carbonate?</a:t>
            </a:r>
          </a:p>
        </p:txBody>
      </p:sp>
      <p:sp>
        <p:nvSpPr>
          <p:cNvPr id="31" name="TextBox 30">
            <a:extLst>
              <a:ext uri="{FF2B5EF4-FFF2-40B4-BE49-F238E27FC236}">
                <a16:creationId xmlns:a16="http://schemas.microsoft.com/office/drawing/2014/main" id="{06B1060E-AE36-2850-BDDC-CAB551484F30}"/>
              </a:ext>
            </a:extLst>
          </p:cNvPr>
          <p:cNvSpPr txBox="1"/>
          <p:nvPr/>
        </p:nvSpPr>
        <p:spPr>
          <a:xfrm>
            <a:off x="186518" y="5279714"/>
            <a:ext cx="507222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A salt, water and carbon dioxide</a:t>
            </a:r>
          </a:p>
        </p:txBody>
      </p:sp>
      <p:sp>
        <p:nvSpPr>
          <p:cNvPr id="32" name="TextBox 31">
            <a:extLst>
              <a:ext uri="{FF2B5EF4-FFF2-40B4-BE49-F238E27FC236}">
                <a16:creationId xmlns:a16="http://schemas.microsoft.com/office/drawing/2014/main" id="{1BA33A46-4524-519D-E939-F83BE8BF07A0}"/>
              </a:ext>
            </a:extLst>
          </p:cNvPr>
          <p:cNvSpPr txBox="1"/>
          <p:nvPr/>
        </p:nvSpPr>
        <p:spPr>
          <a:xfrm>
            <a:off x="158908" y="5768104"/>
            <a:ext cx="10837705" cy="461665"/>
          </a:xfrm>
          <a:prstGeom prst="rect">
            <a:avLst/>
          </a:prstGeom>
          <a:noFill/>
        </p:spPr>
        <p:txBody>
          <a:bodyPr wrap="square">
            <a:spAutoFit/>
          </a:bodyPr>
          <a:lstStyle/>
          <a:p>
            <a:r>
              <a:rPr lang="en-US" sz="2400" i="1" dirty="0">
                <a:latin typeface="Century Gothic" panose="020B0502020202020204" pitchFamily="34" charset="0"/>
              </a:rPr>
              <a:t>Write a word equation for this reaction.</a:t>
            </a:r>
          </a:p>
        </p:txBody>
      </p:sp>
      <p:sp>
        <p:nvSpPr>
          <p:cNvPr id="33" name="TextBox 32">
            <a:extLst>
              <a:ext uri="{FF2B5EF4-FFF2-40B4-BE49-F238E27FC236}">
                <a16:creationId xmlns:a16="http://schemas.microsoft.com/office/drawing/2014/main" id="{A8891596-0F0B-A88E-970A-6B5457A13737}"/>
              </a:ext>
            </a:extLst>
          </p:cNvPr>
          <p:cNvSpPr txBox="1"/>
          <p:nvPr/>
        </p:nvSpPr>
        <p:spPr>
          <a:xfrm>
            <a:off x="224617" y="6289364"/>
            <a:ext cx="10634643"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Calcium carbonate + ethanoic acid </a:t>
            </a:r>
            <a:r>
              <a:rPr lang="en-GB" sz="2000" b="1" dirty="0">
                <a:solidFill>
                  <a:schemeClr val="accent1"/>
                </a:solidFill>
                <a:latin typeface="Century Gothic" panose="020B0502020202020204" pitchFamily="34" charset="0"/>
                <a:sym typeface="Wingdings" pitchFamily="2" charset="2"/>
              </a:rPr>
              <a:t> calcium ethanoate + water + carbon dioxide</a:t>
            </a:r>
            <a:endParaRPr lang="en-GB" sz="20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5" grpId="0"/>
      <p:bldP spid="16" grpId="0"/>
      <p:bldP spid="17" grpId="0"/>
      <p:bldP spid="24" grpId="0"/>
      <p:bldP spid="26" grpId="0"/>
      <p:bldP spid="28" grpId="0"/>
      <p:bldP spid="29" grpId="0"/>
      <p:bldP spid="30" grpId="0"/>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44591" y="118999"/>
            <a:ext cx="10620375" cy="720725"/>
          </a:xfrm>
        </p:spPr>
        <p:txBody>
          <a:bodyPr/>
          <a:lstStyle/>
          <a:p>
            <a:r>
              <a:rPr lang="en-US" sz="2600" b="1" dirty="0">
                <a:latin typeface="Century Gothic" panose="020B0502020202020204" pitchFamily="34" charset="0"/>
              </a:rPr>
              <a:t>We: Reactions of Carboxylic Acids </a:t>
            </a:r>
          </a:p>
        </p:txBody>
      </p:sp>
      <p:sp>
        <p:nvSpPr>
          <p:cNvPr id="8" name="TextBox 7">
            <a:extLst>
              <a:ext uri="{FF2B5EF4-FFF2-40B4-BE49-F238E27FC236}">
                <a16:creationId xmlns:a16="http://schemas.microsoft.com/office/drawing/2014/main" id="{1F764C78-3DE1-44A0-B656-FB67A825BB1A}"/>
              </a:ext>
            </a:extLst>
          </p:cNvPr>
          <p:cNvSpPr txBox="1"/>
          <p:nvPr/>
        </p:nvSpPr>
        <p:spPr>
          <a:xfrm>
            <a:off x="177958" y="915116"/>
            <a:ext cx="11668666" cy="461665"/>
          </a:xfrm>
          <a:prstGeom prst="rect">
            <a:avLst/>
          </a:prstGeom>
          <a:noFill/>
        </p:spPr>
        <p:txBody>
          <a:bodyPr wrap="square">
            <a:spAutoFit/>
          </a:bodyPr>
          <a:lstStyle/>
          <a:p>
            <a:r>
              <a:rPr lang="en-US" sz="2400" dirty="0">
                <a:latin typeface="Century Gothic" panose="020B0502020202020204" pitchFamily="34" charset="0"/>
              </a:rPr>
              <a:t>Sodium carbonate reacts with propanoic acid. </a:t>
            </a:r>
          </a:p>
        </p:txBody>
      </p:sp>
      <p:sp>
        <p:nvSpPr>
          <p:cNvPr id="5" name="TextBox 4">
            <a:extLst>
              <a:ext uri="{FF2B5EF4-FFF2-40B4-BE49-F238E27FC236}">
                <a16:creationId xmlns:a16="http://schemas.microsoft.com/office/drawing/2014/main" id="{276D94B9-1BC9-23AB-FEE0-995ADFC6C2A7}"/>
              </a:ext>
            </a:extLst>
          </p:cNvPr>
          <p:cNvSpPr txBox="1"/>
          <p:nvPr/>
        </p:nvSpPr>
        <p:spPr>
          <a:xfrm>
            <a:off x="130332" y="1367550"/>
            <a:ext cx="7813518" cy="461665"/>
          </a:xfrm>
          <a:prstGeom prst="rect">
            <a:avLst/>
          </a:prstGeom>
          <a:noFill/>
        </p:spPr>
        <p:txBody>
          <a:bodyPr wrap="square">
            <a:spAutoFit/>
          </a:bodyPr>
          <a:lstStyle/>
          <a:p>
            <a:r>
              <a:rPr lang="en-US" sz="2400" i="1" dirty="0">
                <a:latin typeface="Century Gothic" panose="020B0502020202020204" pitchFamily="34" charset="0"/>
              </a:rPr>
              <a:t>Draw the structural formula for propanoic acid.</a:t>
            </a:r>
          </a:p>
        </p:txBody>
      </p:sp>
      <p:cxnSp>
        <p:nvCxnSpPr>
          <p:cNvPr id="6" name="Straight Connector 5">
            <a:extLst>
              <a:ext uri="{FF2B5EF4-FFF2-40B4-BE49-F238E27FC236}">
                <a16:creationId xmlns:a16="http://schemas.microsoft.com/office/drawing/2014/main" id="{9CC9789A-AA02-87DC-B009-F4F99F712943}"/>
              </a:ext>
            </a:extLst>
          </p:cNvPr>
          <p:cNvCxnSpPr/>
          <p:nvPr/>
        </p:nvCxnSpPr>
        <p:spPr>
          <a:xfrm>
            <a:off x="1127010" y="234651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BEFE5FA-E34B-0BED-7925-58D3B06FF5CD}"/>
              </a:ext>
            </a:extLst>
          </p:cNvPr>
          <p:cNvCxnSpPr/>
          <p:nvPr/>
        </p:nvCxnSpPr>
        <p:spPr>
          <a:xfrm>
            <a:off x="1150676" y="298877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375E590-2195-5BA9-44CC-0F1FED7D71FE}"/>
              </a:ext>
            </a:extLst>
          </p:cNvPr>
          <p:cNvSpPr txBox="1"/>
          <p:nvPr/>
        </p:nvSpPr>
        <p:spPr>
          <a:xfrm>
            <a:off x="943847" y="320648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 name="TextBox 9">
            <a:extLst>
              <a:ext uri="{FF2B5EF4-FFF2-40B4-BE49-F238E27FC236}">
                <a16:creationId xmlns:a16="http://schemas.microsoft.com/office/drawing/2014/main" id="{322A7D45-B786-F775-BDCE-CD55BC2DF50A}"/>
              </a:ext>
            </a:extLst>
          </p:cNvPr>
          <p:cNvSpPr txBox="1"/>
          <p:nvPr/>
        </p:nvSpPr>
        <p:spPr>
          <a:xfrm>
            <a:off x="952541" y="255334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1" name="TextBox 10">
            <a:extLst>
              <a:ext uri="{FF2B5EF4-FFF2-40B4-BE49-F238E27FC236}">
                <a16:creationId xmlns:a16="http://schemas.microsoft.com/office/drawing/2014/main" id="{0A6507D1-5E27-17AD-50F2-E7A7B580BB98}"/>
              </a:ext>
            </a:extLst>
          </p:cNvPr>
          <p:cNvSpPr txBox="1"/>
          <p:nvPr/>
        </p:nvSpPr>
        <p:spPr>
          <a:xfrm>
            <a:off x="974608" y="190019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2" name="Straight Connector 11">
            <a:extLst>
              <a:ext uri="{FF2B5EF4-FFF2-40B4-BE49-F238E27FC236}">
                <a16:creationId xmlns:a16="http://schemas.microsoft.com/office/drawing/2014/main" id="{E6BCDB47-94AF-CECE-C757-2EB974392363}"/>
              </a:ext>
            </a:extLst>
          </p:cNvPr>
          <p:cNvCxnSpPr>
            <a:cxnSpLocks/>
          </p:cNvCxnSpPr>
          <p:nvPr/>
        </p:nvCxnSpPr>
        <p:spPr>
          <a:xfrm flipH="1">
            <a:off x="1324844" y="276395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5CC1DB-5303-42D5-8235-F67DDFA6F360}"/>
              </a:ext>
            </a:extLst>
          </p:cNvPr>
          <p:cNvCxnSpPr>
            <a:cxnSpLocks/>
          </p:cNvCxnSpPr>
          <p:nvPr/>
        </p:nvCxnSpPr>
        <p:spPr>
          <a:xfrm flipH="1">
            <a:off x="2567770" y="2514597"/>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0BA266-3870-EF8D-BA56-3F04A2962BA4}"/>
              </a:ext>
            </a:extLst>
          </p:cNvPr>
          <p:cNvCxnSpPr>
            <a:cxnSpLocks/>
          </p:cNvCxnSpPr>
          <p:nvPr/>
        </p:nvCxnSpPr>
        <p:spPr>
          <a:xfrm>
            <a:off x="2605724" y="2882131"/>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4CFB480-631A-4A4C-86D0-86CA2741BEED}"/>
              </a:ext>
            </a:extLst>
          </p:cNvPr>
          <p:cNvSpPr txBox="1"/>
          <p:nvPr/>
        </p:nvSpPr>
        <p:spPr>
          <a:xfrm>
            <a:off x="2870383" y="2299745"/>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6" name="TextBox 15">
            <a:extLst>
              <a:ext uri="{FF2B5EF4-FFF2-40B4-BE49-F238E27FC236}">
                <a16:creationId xmlns:a16="http://schemas.microsoft.com/office/drawing/2014/main" id="{E3513485-1926-53F0-C402-6BE637E19555}"/>
              </a:ext>
            </a:extLst>
          </p:cNvPr>
          <p:cNvSpPr txBox="1"/>
          <p:nvPr/>
        </p:nvSpPr>
        <p:spPr>
          <a:xfrm>
            <a:off x="2216261" y="256100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7" name="TextBox 16">
            <a:extLst>
              <a:ext uri="{FF2B5EF4-FFF2-40B4-BE49-F238E27FC236}">
                <a16:creationId xmlns:a16="http://schemas.microsoft.com/office/drawing/2014/main" id="{4151F971-E54B-3C3A-515F-938F049B64DD}"/>
              </a:ext>
            </a:extLst>
          </p:cNvPr>
          <p:cNvSpPr txBox="1"/>
          <p:nvPr/>
        </p:nvSpPr>
        <p:spPr>
          <a:xfrm>
            <a:off x="329393" y="253651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8" name="Straight Connector 17">
            <a:extLst>
              <a:ext uri="{FF2B5EF4-FFF2-40B4-BE49-F238E27FC236}">
                <a16:creationId xmlns:a16="http://schemas.microsoft.com/office/drawing/2014/main" id="{0D6540AF-AB9C-8DF4-699C-FC0A81A68DD5}"/>
              </a:ext>
            </a:extLst>
          </p:cNvPr>
          <p:cNvCxnSpPr>
            <a:cxnSpLocks/>
          </p:cNvCxnSpPr>
          <p:nvPr/>
        </p:nvCxnSpPr>
        <p:spPr>
          <a:xfrm flipH="1">
            <a:off x="660996" y="277969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728080-D09C-A2F7-ECE6-CBA8B65F0003}"/>
              </a:ext>
            </a:extLst>
          </p:cNvPr>
          <p:cNvCxnSpPr>
            <a:cxnSpLocks/>
          </p:cNvCxnSpPr>
          <p:nvPr/>
        </p:nvCxnSpPr>
        <p:spPr>
          <a:xfrm flipH="1">
            <a:off x="2620157" y="2552697"/>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C23A988-90F7-CDAA-71F9-A6EDDDE9C08A}"/>
              </a:ext>
            </a:extLst>
          </p:cNvPr>
          <p:cNvSpPr txBox="1"/>
          <p:nvPr/>
        </p:nvSpPr>
        <p:spPr>
          <a:xfrm>
            <a:off x="2879909" y="2966495"/>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6" name="TextBox 25">
            <a:extLst>
              <a:ext uri="{FF2B5EF4-FFF2-40B4-BE49-F238E27FC236}">
                <a16:creationId xmlns:a16="http://schemas.microsoft.com/office/drawing/2014/main" id="{B2F540B3-352C-5BA0-EB4D-E6FAC1F392D2}"/>
              </a:ext>
            </a:extLst>
          </p:cNvPr>
          <p:cNvSpPr txBox="1"/>
          <p:nvPr/>
        </p:nvSpPr>
        <p:spPr>
          <a:xfrm>
            <a:off x="3525031" y="301752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7" name="Straight Connector 26">
            <a:extLst>
              <a:ext uri="{FF2B5EF4-FFF2-40B4-BE49-F238E27FC236}">
                <a16:creationId xmlns:a16="http://schemas.microsoft.com/office/drawing/2014/main" id="{7E2BCA20-1EFF-D694-C3D9-F7F80CA62034}"/>
              </a:ext>
            </a:extLst>
          </p:cNvPr>
          <p:cNvCxnSpPr>
            <a:cxnSpLocks/>
          </p:cNvCxnSpPr>
          <p:nvPr/>
        </p:nvCxnSpPr>
        <p:spPr>
          <a:xfrm flipH="1">
            <a:off x="3242271" y="321784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70890F2-113A-9257-CD93-8662806FF993}"/>
              </a:ext>
            </a:extLst>
          </p:cNvPr>
          <p:cNvSpPr txBox="1"/>
          <p:nvPr/>
        </p:nvSpPr>
        <p:spPr>
          <a:xfrm>
            <a:off x="154146" y="3605925"/>
            <a:ext cx="8075454" cy="461665"/>
          </a:xfrm>
          <a:prstGeom prst="rect">
            <a:avLst/>
          </a:prstGeom>
          <a:noFill/>
        </p:spPr>
        <p:txBody>
          <a:bodyPr wrap="square">
            <a:spAutoFit/>
          </a:bodyPr>
          <a:lstStyle/>
          <a:p>
            <a:r>
              <a:rPr lang="en-US" sz="2400" i="1" dirty="0">
                <a:latin typeface="Century Gothic" panose="020B0502020202020204" pitchFamily="34" charset="0"/>
              </a:rPr>
              <a:t>State the chemical formula for propanoic acid.</a:t>
            </a:r>
          </a:p>
        </p:txBody>
      </p:sp>
      <p:sp>
        <p:nvSpPr>
          <p:cNvPr id="29" name="TextBox 28">
            <a:extLst>
              <a:ext uri="{FF2B5EF4-FFF2-40B4-BE49-F238E27FC236}">
                <a16:creationId xmlns:a16="http://schemas.microsoft.com/office/drawing/2014/main" id="{3B85EF04-F6C5-E762-5B71-59C3882595E8}"/>
              </a:ext>
            </a:extLst>
          </p:cNvPr>
          <p:cNvSpPr txBox="1"/>
          <p:nvPr/>
        </p:nvSpPr>
        <p:spPr>
          <a:xfrm>
            <a:off x="205569" y="4027173"/>
            <a:ext cx="1890261"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5</a:t>
            </a:r>
            <a:r>
              <a:rPr lang="en-GB" sz="2400" b="1" dirty="0">
                <a:solidFill>
                  <a:schemeClr val="accent1"/>
                </a:solidFill>
                <a:latin typeface="Century Gothic" panose="020B0502020202020204" pitchFamily="34" charset="0"/>
              </a:rPr>
              <a:t>COOH</a:t>
            </a:r>
          </a:p>
        </p:txBody>
      </p:sp>
      <p:sp>
        <p:nvSpPr>
          <p:cNvPr id="30" name="TextBox 29">
            <a:extLst>
              <a:ext uri="{FF2B5EF4-FFF2-40B4-BE49-F238E27FC236}">
                <a16:creationId xmlns:a16="http://schemas.microsoft.com/office/drawing/2014/main" id="{B7D2F850-7A52-B187-D7B9-7997AC2BF621}"/>
              </a:ext>
            </a:extLst>
          </p:cNvPr>
          <p:cNvSpPr txBox="1"/>
          <p:nvPr/>
        </p:nvSpPr>
        <p:spPr>
          <a:xfrm>
            <a:off x="149383" y="4486991"/>
            <a:ext cx="10837705" cy="830997"/>
          </a:xfrm>
          <a:prstGeom prst="rect">
            <a:avLst/>
          </a:prstGeom>
          <a:noFill/>
        </p:spPr>
        <p:txBody>
          <a:bodyPr wrap="square">
            <a:spAutoFit/>
          </a:bodyPr>
          <a:lstStyle/>
          <a:p>
            <a:r>
              <a:rPr lang="en-US" sz="2400" i="1" dirty="0">
                <a:latin typeface="Century Gothic" panose="020B0502020202020204" pitchFamily="34" charset="0"/>
              </a:rPr>
              <a:t>What products would be made in a reaction between a carboxylic acid and a metal carbonate?</a:t>
            </a:r>
          </a:p>
        </p:txBody>
      </p:sp>
      <p:sp>
        <p:nvSpPr>
          <p:cNvPr id="31" name="TextBox 30">
            <a:extLst>
              <a:ext uri="{FF2B5EF4-FFF2-40B4-BE49-F238E27FC236}">
                <a16:creationId xmlns:a16="http://schemas.microsoft.com/office/drawing/2014/main" id="{06B1060E-AE36-2850-BDDC-CAB551484F30}"/>
              </a:ext>
            </a:extLst>
          </p:cNvPr>
          <p:cNvSpPr txBox="1"/>
          <p:nvPr/>
        </p:nvSpPr>
        <p:spPr>
          <a:xfrm>
            <a:off x="186518" y="5279714"/>
            <a:ext cx="507222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A salt, water and carbon dioxide</a:t>
            </a:r>
          </a:p>
        </p:txBody>
      </p:sp>
      <p:sp>
        <p:nvSpPr>
          <p:cNvPr id="32" name="TextBox 31">
            <a:extLst>
              <a:ext uri="{FF2B5EF4-FFF2-40B4-BE49-F238E27FC236}">
                <a16:creationId xmlns:a16="http://schemas.microsoft.com/office/drawing/2014/main" id="{1BA33A46-4524-519D-E939-F83BE8BF07A0}"/>
              </a:ext>
            </a:extLst>
          </p:cNvPr>
          <p:cNvSpPr txBox="1"/>
          <p:nvPr/>
        </p:nvSpPr>
        <p:spPr>
          <a:xfrm>
            <a:off x="158908" y="5768104"/>
            <a:ext cx="10837705" cy="461665"/>
          </a:xfrm>
          <a:prstGeom prst="rect">
            <a:avLst/>
          </a:prstGeom>
          <a:noFill/>
        </p:spPr>
        <p:txBody>
          <a:bodyPr wrap="square">
            <a:spAutoFit/>
          </a:bodyPr>
          <a:lstStyle/>
          <a:p>
            <a:r>
              <a:rPr lang="en-US" sz="2400" i="1" dirty="0">
                <a:latin typeface="Century Gothic" panose="020B0502020202020204" pitchFamily="34" charset="0"/>
              </a:rPr>
              <a:t>Write a word equation for this reaction.</a:t>
            </a:r>
          </a:p>
        </p:txBody>
      </p:sp>
      <p:sp>
        <p:nvSpPr>
          <p:cNvPr id="33" name="TextBox 32">
            <a:extLst>
              <a:ext uri="{FF2B5EF4-FFF2-40B4-BE49-F238E27FC236}">
                <a16:creationId xmlns:a16="http://schemas.microsoft.com/office/drawing/2014/main" id="{A8891596-0F0B-A88E-970A-6B5457A13737}"/>
              </a:ext>
            </a:extLst>
          </p:cNvPr>
          <p:cNvSpPr txBox="1"/>
          <p:nvPr/>
        </p:nvSpPr>
        <p:spPr>
          <a:xfrm>
            <a:off x="224617" y="6289364"/>
            <a:ext cx="10775707"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Sodium carbonate + propanoic acid </a:t>
            </a:r>
            <a:r>
              <a:rPr lang="en-GB" sz="2000" b="1" dirty="0">
                <a:solidFill>
                  <a:schemeClr val="accent1"/>
                </a:solidFill>
                <a:latin typeface="Century Gothic" panose="020B0502020202020204" pitchFamily="34" charset="0"/>
                <a:sym typeface="Wingdings" pitchFamily="2" charset="2"/>
              </a:rPr>
              <a:t> sodium propanoate + water + carbon dioxide</a:t>
            </a:r>
            <a:endParaRPr lang="en-GB" sz="2000" b="1" dirty="0">
              <a:solidFill>
                <a:schemeClr val="accent1"/>
              </a:solidFill>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1322EF75-C06A-EDA8-B2A1-5A942E50ADE1}"/>
              </a:ext>
            </a:extLst>
          </p:cNvPr>
          <p:cNvCxnSpPr/>
          <p:nvPr/>
        </p:nvCxnSpPr>
        <p:spPr>
          <a:xfrm>
            <a:off x="1822335" y="234175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0A00F50-2B58-AB93-395A-F4C8A746B588}"/>
              </a:ext>
            </a:extLst>
          </p:cNvPr>
          <p:cNvCxnSpPr/>
          <p:nvPr/>
        </p:nvCxnSpPr>
        <p:spPr>
          <a:xfrm>
            <a:off x="1846001" y="298400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E43191E-4D15-8F40-D6F8-23A75890969F}"/>
              </a:ext>
            </a:extLst>
          </p:cNvPr>
          <p:cNvSpPr txBox="1"/>
          <p:nvPr/>
        </p:nvSpPr>
        <p:spPr>
          <a:xfrm>
            <a:off x="1639172" y="320172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0" name="TextBox 19">
            <a:extLst>
              <a:ext uri="{FF2B5EF4-FFF2-40B4-BE49-F238E27FC236}">
                <a16:creationId xmlns:a16="http://schemas.microsoft.com/office/drawing/2014/main" id="{45C20F98-3DDE-04D5-7BC6-77BDA3B0BF8A}"/>
              </a:ext>
            </a:extLst>
          </p:cNvPr>
          <p:cNvSpPr txBox="1"/>
          <p:nvPr/>
        </p:nvSpPr>
        <p:spPr>
          <a:xfrm>
            <a:off x="1619292" y="254857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1" name="TextBox 20">
            <a:extLst>
              <a:ext uri="{FF2B5EF4-FFF2-40B4-BE49-F238E27FC236}">
                <a16:creationId xmlns:a16="http://schemas.microsoft.com/office/drawing/2014/main" id="{E0D9BD2F-778C-27E8-1584-155489C15A13}"/>
              </a:ext>
            </a:extLst>
          </p:cNvPr>
          <p:cNvSpPr txBox="1"/>
          <p:nvPr/>
        </p:nvSpPr>
        <p:spPr>
          <a:xfrm>
            <a:off x="1669933" y="189543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3" name="Straight Connector 22">
            <a:extLst>
              <a:ext uri="{FF2B5EF4-FFF2-40B4-BE49-F238E27FC236}">
                <a16:creationId xmlns:a16="http://schemas.microsoft.com/office/drawing/2014/main" id="{572D9EC2-C44F-9D8C-7407-D9A411DC4CEF}"/>
              </a:ext>
            </a:extLst>
          </p:cNvPr>
          <p:cNvCxnSpPr>
            <a:cxnSpLocks/>
          </p:cNvCxnSpPr>
          <p:nvPr/>
        </p:nvCxnSpPr>
        <p:spPr>
          <a:xfrm flipH="1">
            <a:off x="1963019" y="278776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16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5" grpId="0"/>
      <p:bldP spid="16" grpId="0"/>
      <p:bldP spid="17" grpId="0"/>
      <p:bldP spid="24" grpId="0"/>
      <p:bldP spid="26" grpId="0"/>
      <p:bldP spid="28" grpId="0"/>
      <p:bldP spid="29" grpId="0"/>
      <p:bldP spid="30" grpId="0"/>
      <p:bldP spid="31" grpId="0"/>
      <p:bldP spid="32" grpId="0"/>
      <p:bldP spid="33" grpId="0"/>
      <p:bldP spid="19" grpId="0"/>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Carboxylic Acids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two methods of producing ethanol.</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functional group found in alcohols.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conditions needed for the hydration of ethene.</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alkanes.</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pH range of an acid.</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Through fermentation or by hydration of ethene.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72723" y="2600970"/>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Hydroxyl group (OH)</a:t>
            </a:r>
            <a:endParaRPr sz="2400" b="1" i="0" u="none" strike="noStrike" cap="none" baseline="-25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59563" y="3302056"/>
            <a:ext cx="10584134"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panose="020B0502020202020204" pitchFamily="34" charset="0"/>
                <a:ea typeface="Arial"/>
                <a:cs typeface="Arial"/>
                <a:sym typeface="Arial"/>
              </a:rPr>
              <a:t>A high temperature (300 ºC), a catalyst (phosphoric acid), and 60-70 atm of pressure</a:t>
            </a:r>
            <a:endParaRPr sz="2400" b="1" i="0" u="none" strike="noStrike" cap="none" dirty="0">
              <a:solidFill>
                <a:schemeClr val="accent1"/>
              </a:solidFill>
              <a:latin typeface="Century Gothic" panose="020B0502020202020204" pitchFamily="34" charset="0"/>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95401" y="4393633"/>
            <a:ext cx="104601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C</a:t>
            </a:r>
            <a:r>
              <a:rPr lang="en-GB" sz="2400" b="1" baseline="-25000" dirty="0">
                <a:solidFill>
                  <a:schemeClr val="accent1"/>
                </a:solidFill>
                <a:latin typeface="Century Gothic"/>
                <a:ea typeface="Arial"/>
                <a:cs typeface="Arial"/>
                <a:sym typeface="Century Gothic"/>
              </a:rPr>
              <a:t>n</a:t>
            </a:r>
            <a:r>
              <a:rPr lang="en-GB" sz="2400" b="1" dirty="0">
                <a:solidFill>
                  <a:schemeClr val="accent1"/>
                </a:solidFill>
                <a:latin typeface="Century Gothic"/>
                <a:ea typeface="Arial"/>
                <a:cs typeface="Arial"/>
                <a:sym typeface="Century Gothic"/>
              </a:rPr>
              <a:t>H</a:t>
            </a:r>
            <a:r>
              <a:rPr lang="en-GB" sz="2400" b="1" baseline="-25000" dirty="0">
                <a:solidFill>
                  <a:schemeClr val="accent1"/>
                </a:solidFill>
                <a:latin typeface="Century Gothic"/>
                <a:ea typeface="Arial"/>
                <a:cs typeface="Arial"/>
                <a:sym typeface="Century Gothic"/>
              </a:rPr>
              <a:t>2n+2</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867031" y="5111252"/>
            <a:ext cx="851139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pH 1-7</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144591" y="118999"/>
            <a:ext cx="10620375" cy="720725"/>
          </a:xfrm>
        </p:spPr>
        <p:txBody>
          <a:bodyPr/>
          <a:lstStyle/>
          <a:p>
            <a:r>
              <a:rPr lang="en-US" sz="2600" b="1" dirty="0">
                <a:latin typeface="Century Gothic" panose="020B0502020202020204" pitchFamily="34" charset="0"/>
              </a:rPr>
              <a:t>You: Reactions of Carboxylic Acids </a:t>
            </a:r>
          </a:p>
        </p:txBody>
      </p:sp>
      <p:sp>
        <p:nvSpPr>
          <p:cNvPr id="8" name="TextBox 7">
            <a:extLst>
              <a:ext uri="{FF2B5EF4-FFF2-40B4-BE49-F238E27FC236}">
                <a16:creationId xmlns:a16="http://schemas.microsoft.com/office/drawing/2014/main" id="{1F764C78-3DE1-44A0-B656-FB67A825BB1A}"/>
              </a:ext>
            </a:extLst>
          </p:cNvPr>
          <p:cNvSpPr txBox="1"/>
          <p:nvPr/>
        </p:nvSpPr>
        <p:spPr>
          <a:xfrm>
            <a:off x="177958" y="915116"/>
            <a:ext cx="11668666" cy="461665"/>
          </a:xfrm>
          <a:prstGeom prst="rect">
            <a:avLst/>
          </a:prstGeom>
          <a:noFill/>
        </p:spPr>
        <p:txBody>
          <a:bodyPr wrap="square">
            <a:spAutoFit/>
          </a:bodyPr>
          <a:lstStyle/>
          <a:p>
            <a:r>
              <a:rPr lang="en-US" sz="2400" dirty="0">
                <a:latin typeface="Century Gothic" panose="020B0502020202020204" pitchFamily="34" charset="0"/>
              </a:rPr>
              <a:t>Magnesium carbonate reacts with butanoic acid. </a:t>
            </a:r>
          </a:p>
        </p:txBody>
      </p:sp>
      <p:sp>
        <p:nvSpPr>
          <p:cNvPr id="5" name="TextBox 4">
            <a:extLst>
              <a:ext uri="{FF2B5EF4-FFF2-40B4-BE49-F238E27FC236}">
                <a16:creationId xmlns:a16="http://schemas.microsoft.com/office/drawing/2014/main" id="{276D94B9-1BC9-23AB-FEE0-995ADFC6C2A7}"/>
              </a:ext>
            </a:extLst>
          </p:cNvPr>
          <p:cNvSpPr txBox="1"/>
          <p:nvPr/>
        </p:nvSpPr>
        <p:spPr>
          <a:xfrm>
            <a:off x="201770" y="1438987"/>
            <a:ext cx="7041993" cy="461665"/>
          </a:xfrm>
          <a:prstGeom prst="rect">
            <a:avLst/>
          </a:prstGeom>
          <a:noFill/>
        </p:spPr>
        <p:txBody>
          <a:bodyPr wrap="square">
            <a:spAutoFit/>
          </a:bodyPr>
          <a:lstStyle/>
          <a:p>
            <a:r>
              <a:rPr lang="en-US" sz="2400" i="1" dirty="0">
                <a:latin typeface="Century Gothic" panose="020B0502020202020204" pitchFamily="34" charset="0"/>
              </a:rPr>
              <a:t>Draw the structural formula for butanoic acid.</a:t>
            </a:r>
          </a:p>
        </p:txBody>
      </p:sp>
      <p:cxnSp>
        <p:nvCxnSpPr>
          <p:cNvPr id="6" name="Straight Connector 5">
            <a:extLst>
              <a:ext uri="{FF2B5EF4-FFF2-40B4-BE49-F238E27FC236}">
                <a16:creationId xmlns:a16="http://schemas.microsoft.com/office/drawing/2014/main" id="{9CC9789A-AA02-87DC-B009-F4F99F712943}"/>
              </a:ext>
            </a:extLst>
          </p:cNvPr>
          <p:cNvCxnSpPr>
            <a:cxnSpLocks/>
          </p:cNvCxnSpPr>
          <p:nvPr/>
        </p:nvCxnSpPr>
        <p:spPr>
          <a:xfrm>
            <a:off x="1127010" y="234651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BEFE5FA-E34B-0BED-7925-58D3B06FF5CD}"/>
              </a:ext>
            </a:extLst>
          </p:cNvPr>
          <p:cNvCxnSpPr>
            <a:cxnSpLocks/>
          </p:cNvCxnSpPr>
          <p:nvPr/>
        </p:nvCxnSpPr>
        <p:spPr>
          <a:xfrm>
            <a:off x="1150676" y="2988770"/>
            <a:ext cx="0" cy="3402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375E590-2195-5BA9-44CC-0F1FED7D71FE}"/>
              </a:ext>
            </a:extLst>
          </p:cNvPr>
          <p:cNvSpPr txBox="1"/>
          <p:nvPr/>
        </p:nvSpPr>
        <p:spPr>
          <a:xfrm>
            <a:off x="943847" y="320648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 name="TextBox 9">
            <a:extLst>
              <a:ext uri="{FF2B5EF4-FFF2-40B4-BE49-F238E27FC236}">
                <a16:creationId xmlns:a16="http://schemas.microsoft.com/office/drawing/2014/main" id="{322A7D45-B786-F775-BDCE-CD55BC2DF50A}"/>
              </a:ext>
            </a:extLst>
          </p:cNvPr>
          <p:cNvSpPr txBox="1"/>
          <p:nvPr/>
        </p:nvSpPr>
        <p:spPr>
          <a:xfrm>
            <a:off x="923967" y="2553341"/>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sp>
        <p:nvSpPr>
          <p:cNvPr id="11" name="TextBox 10">
            <a:extLst>
              <a:ext uri="{FF2B5EF4-FFF2-40B4-BE49-F238E27FC236}">
                <a16:creationId xmlns:a16="http://schemas.microsoft.com/office/drawing/2014/main" id="{0A6507D1-5E27-17AD-50F2-E7A7B580BB98}"/>
              </a:ext>
            </a:extLst>
          </p:cNvPr>
          <p:cNvSpPr txBox="1"/>
          <p:nvPr/>
        </p:nvSpPr>
        <p:spPr>
          <a:xfrm>
            <a:off x="974608" y="1900199"/>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12" name="Straight Connector 11">
            <a:extLst>
              <a:ext uri="{FF2B5EF4-FFF2-40B4-BE49-F238E27FC236}">
                <a16:creationId xmlns:a16="http://schemas.microsoft.com/office/drawing/2014/main" id="{E6BCDB47-94AF-CECE-C757-2EB974392363}"/>
              </a:ext>
            </a:extLst>
          </p:cNvPr>
          <p:cNvCxnSpPr>
            <a:cxnSpLocks/>
          </p:cNvCxnSpPr>
          <p:nvPr/>
        </p:nvCxnSpPr>
        <p:spPr>
          <a:xfrm flipH="1">
            <a:off x="1324844" y="276395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65CC1DB-5303-42D5-8235-F67DDFA6F360}"/>
              </a:ext>
            </a:extLst>
          </p:cNvPr>
          <p:cNvCxnSpPr>
            <a:cxnSpLocks/>
          </p:cNvCxnSpPr>
          <p:nvPr/>
        </p:nvCxnSpPr>
        <p:spPr>
          <a:xfrm flipH="1">
            <a:off x="3425019" y="2471735"/>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C0BA266-3870-EF8D-BA56-3F04A2962BA4}"/>
              </a:ext>
            </a:extLst>
          </p:cNvPr>
          <p:cNvCxnSpPr>
            <a:cxnSpLocks/>
          </p:cNvCxnSpPr>
          <p:nvPr/>
        </p:nvCxnSpPr>
        <p:spPr>
          <a:xfrm>
            <a:off x="3462973" y="2839269"/>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4CFB480-631A-4A4C-86D0-86CA2741BEED}"/>
              </a:ext>
            </a:extLst>
          </p:cNvPr>
          <p:cNvSpPr txBox="1"/>
          <p:nvPr/>
        </p:nvSpPr>
        <p:spPr>
          <a:xfrm>
            <a:off x="3727632" y="2256883"/>
            <a:ext cx="4427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O</a:t>
            </a:r>
          </a:p>
        </p:txBody>
      </p:sp>
      <p:sp>
        <p:nvSpPr>
          <p:cNvPr id="16" name="TextBox 15">
            <a:extLst>
              <a:ext uri="{FF2B5EF4-FFF2-40B4-BE49-F238E27FC236}">
                <a16:creationId xmlns:a16="http://schemas.microsoft.com/office/drawing/2014/main" id="{E3513485-1926-53F0-C402-6BE637E19555}"/>
              </a:ext>
            </a:extLst>
          </p:cNvPr>
          <p:cNvSpPr txBox="1"/>
          <p:nvPr/>
        </p:nvSpPr>
        <p:spPr>
          <a:xfrm>
            <a:off x="3044935" y="2532428"/>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sp>
        <p:nvSpPr>
          <p:cNvPr id="17" name="TextBox 16">
            <a:extLst>
              <a:ext uri="{FF2B5EF4-FFF2-40B4-BE49-F238E27FC236}">
                <a16:creationId xmlns:a16="http://schemas.microsoft.com/office/drawing/2014/main" id="{4151F971-E54B-3C3A-515F-938F049B64DD}"/>
              </a:ext>
            </a:extLst>
          </p:cNvPr>
          <p:cNvSpPr txBox="1"/>
          <p:nvPr/>
        </p:nvSpPr>
        <p:spPr>
          <a:xfrm>
            <a:off x="329393" y="2536510"/>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18" name="Straight Connector 17">
            <a:extLst>
              <a:ext uri="{FF2B5EF4-FFF2-40B4-BE49-F238E27FC236}">
                <a16:creationId xmlns:a16="http://schemas.microsoft.com/office/drawing/2014/main" id="{0D6540AF-AB9C-8DF4-699C-FC0A81A68DD5}"/>
              </a:ext>
            </a:extLst>
          </p:cNvPr>
          <p:cNvCxnSpPr>
            <a:cxnSpLocks/>
          </p:cNvCxnSpPr>
          <p:nvPr/>
        </p:nvCxnSpPr>
        <p:spPr>
          <a:xfrm flipH="1">
            <a:off x="660996" y="277969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8728080-D09C-A2F7-ECE6-CBA8B65F0003}"/>
              </a:ext>
            </a:extLst>
          </p:cNvPr>
          <p:cNvCxnSpPr>
            <a:cxnSpLocks/>
          </p:cNvCxnSpPr>
          <p:nvPr/>
        </p:nvCxnSpPr>
        <p:spPr>
          <a:xfrm flipH="1">
            <a:off x="3477406" y="2509835"/>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C23A988-90F7-CDAA-71F9-A6EDDDE9C08A}"/>
              </a:ext>
            </a:extLst>
          </p:cNvPr>
          <p:cNvSpPr txBox="1"/>
          <p:nvPr/>
        </p:nvSpPr>
        <p:spPr>
          <a:xfrm>
            <a:off x="3737158" y="2923633"/>
            <a:ext cx="4427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O</a:t>
            </a:r>
          </a:p>
        </p:txBody>
      </p:sp>
      <p:sp>
        <p:nvSpPr>
          <p:cNvPr id="26" name="TextBox 25">
            <a:extLst>
              <a:ext uri="{FF2B5EF4-FFF2-40B4-BE49-F238E27FC236}">
                <a16:creationId xmlns:a16="http://schemas.microsoft.com/office/drawing/2014/main" id="{B2F540B3-352C-5BA0-EB4D-E6FAC1F392D2}"/>
              </a:ext>
            </a:extLst>
          </p:cNvPr>
          <p:cNvSpPr txBox="1"/>
          <p:nvPr/>
        </p:nvSpPr>
        <p:spPr>
          <a:xfrm>
            <a:off x="4382280" y="2974660"/>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27" name="Straight Connector 26">
            <a:extLst>
              <a:ext uri="{FF2B5EF4-FFF2-40B4-BE49-F238E27FC236}">
                <a16:creationId xmlns:a16="http://schemas.microsoft.com/office/drawing/2014/main" id="{7E2BCA20-1EFF-D694-C3D9-F7F80CA62034}"/>
              </a:ext>
            </a:extLst>
          </p:cNvPr>
          <p:cNvCxnSpPr>
            <a:cxnSpLocks/>
          </p:cNvCxnSpPr>
          <p:nvPr/>
        </p:nvCxnSpPr>
        <p:spPr>
          <a:xfrm flipH="1">
            <a:off x="4099520" y="317498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70890F2-113A-9257-CD93-8662806FF993}"/>
              </a:ext>
            </a:extLst>
          </p:cNvPr>
          <p:cNvSpPr txBox="1"/>
          <p:nvPr/>
        </p:nvSpPr>
        <p:spPr>
          <a:xfrm>
            <a:off x="154146" y="3605925"/>
            <a:ext cx="7041993" cy="461665"/>
          </a:xfrm>
          <a:prstGeom prst="rect">
            <a:avLst/>
          </a:prstGeom>
          <a:noFill/>
        </p:spPr>
        <p:txBody>
          <a:bodyPr wrap="square">
            <a:spAutoFit/>
          </a:bodyPr>
          <a:lstStyle/>
          <a:p>
            <a:r>
              <a:rPr lang="en-US" sz="2400" i="1" dirty="0">
                <a:latin typeface="Century Gothic" panose="020B0502020202020204" pitchFamily="34" charset="0"/>
              </a:rPr>
              <a:t>State the chemical formula for butanoic acid.</a:t>
            </a:r>
          </a:p>
        </p:txBody>
      </p:sp>
      <p:sp>
        <p:nvSpPr>
          <p:cNvPr id="29" name="TextBox 28">
            <a:extLst>
              <a:ext uri="{FF2B5EF4-FFF2-40B4-BE49-F238E27FC236}">
                <a16:creationId xmlns:a16="http://schemas.microsoft.com/office/drawing/2014/main" id="{3B85EF04-F6C5-E762-5B71-59C3882595E8}"/>
              </a:ext>
            </a:extLst>
          </p:cNvPr>
          <p:cNvSpPr txBox="1"/>
          <p:nvPr/>
        </p:nvSpPr>
        <p:spPr>
          <a:xfrm>
            <a:off x="205569" y="4027173"/>
            <a:ext cx="1890261"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7</a:t>
            </a:r>
            <a:r>
              <a:rPr lang="en-GB" sz="2400" b="1" dirty="0">
                <a:solidFill>
                  <a:schemeClr val="accent1"/>
                </a:solidFill>
                <a:latin typeface="Century Gothic" panose="020B0502020202020204" pitchFamily="34" charset="0"/>
              </a:rPr>
              <a:t>COOH</a:t>
            </a:r>
          </a:p>
        </p:txBody>
      </p:sp>
      <p:sp>
        <p:nvSpPr>
          <p:cNvPr id="30" name="TextBox 29">
            <a:extLst>
              <a:ext uri="{FF2B5EF4-FFF2-40B4-BE49-F238E27FC236}">
                <a16:creationId xmlns:a16="http://schemas.microsoft.com/office/drawing/2014/main" id="{B7D2F850-7A52-B187-D7B9-7997AC2BF621}"/>
              </a:ext>
            </a:extLst>
          </p:cNvPr>
          <p:cNvSpPr txBox="1"/>
          <p:nvPr/>
        </p:nvSpPr>
        <p:spPr>
          <a:xfrm>
            <a:off x="149383" y="4486991"/>
            <a:ext cx="10837705" cy="830997"/>
          </a:xfrm>
          <a:prstGeom prst="rect">
            <a:avLst/>
          </a:prstGeom>
          <a:noFill/>
        </p:spPr>
        <p:txBody>
          <a:bodyPr wrap="square">
            <a:spAutoFit/>
          </a:bodyPr>
          <a:lstStyle/>
          <a:p>
            <a:r>
              <a:rPr lang="en-US" sz="2400" i="1" dirty="0">
                <a:latin typeface="Century Gothic" panose="020B0502020202020204" pitchFamily="34" charset="0"/>
              </a:rPr>
              <a:t>What products would be made in a reaction between a carboxylic acid and a metal carbonate?</a:t>
            </a:r>
          </a:p>
        </p:txBody>
      </p:sp>
      <p:sp>
        <p:nvSpPr>
          <p:cNvPr id="31" name="TextBox 30">
            <a:extLst>
              <a:ext uri="{FF2B5EF4-FFF2-40B4-BE49-F238E27FC236}">
                <a16:creationId xmlns:a16="http://schemas.microsoft.com/office/drawing/2014/main" id="{06B1060E-AE36-2850-BDDC-CAB551484F30}"/>
              </a:ext>
            </a:extLst>
          </p:cNvPr>
          <p:cNvSpPr txBox="1"/>
          <p:nvPr/>
        </p:nvSpPr>
        <p:spPr>
          <a:xfrm>
            <a:off x="186518" y="5279714"/>
            <a:ext cx="507222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A salt, water and carbon dioxide</a:t>
            </a:r>
          </a:p>
        </p:txBody>
      </p:sp>
      <p:sp>
        <p:nvSpPr>
          <p:cNvPr id="32" name="TextBox 31">
            <a:extLst>
              <a:ext uri="{FF2B5EF4-FFF2-40B4-BE49-F238E27FC236}">
                <a16:creationId xmlns:a16="http://schemas.microsoft.com/office/drawing/2014/main" id="{1BA33A46-4524-519D-E939-F83BE8BF07A0}"/>
              </a:ext>
            </a:extLst>
          </p:cNvPr>
          <p:cNvSpPr txBox="1"/>
          <p:nvPr/>
        </p:nvSpPr>
        <p:spPr>
          <a:xfrm>
            <a:off x="158908" y="5768104"/>
            <a:ext cx="10837705" cy="461665"/>
          </a:xfrm>
          <a:prstGeom prst="rect">
            <a:avLst/>
          </a:prstGeom>
          <a:noFill/>
        </p:spPr>
        <p:txBody>
          <a:bodyPr wrap="square">
            <a:spAutoFit/>
          </a:bodyPr>
          <a:lstStyle/>
          <a:p>
            <a:r>
              <a:rPr lang="en-US" sz="2400" i="1" dirty="0">
                <a:latin typeface="Century Gothic" panose="020B0502020202020204" pitchFamily="34" charset="0"/>
              </a:rPr>
              <a:t>Write a word equation for this reaction.</a:t>
            </a:r>
          </a:p>
        </p:txBody>
      </p:sp>
      <p:sp>
        <p:nvSpPr>
          <p:cNvPr id="33" name="TextBox 32">
            <a:extLst>
              <a:ext uri="{FF2B5EF4-FFF2-40B4-BE49-F238E27FC236}">
                <a16:creationId xmlns:a16="http://schemas.microsoft.com/office/drawing/2014/main" id="{A8891596-0F0B-A88E-970A-6B5457A13737}"/>
              </a:ext>
            </a:extLst>
          </p:cNvPr>
          <p:cNvSpPr txBox="1"/>
          <p:nvPr/>
        </p:nvSpPr>
        <p:spPr>
          <a:xfrm>
            <a:off x="138889" y="6289364"/>
            <a:ext cx="11498661" cy="400110"/>
          </a:xfrm>
          <a:prstGeom prst="rect">
            <a:avLst/>
          </a:prstGeom>
          <a:noFill/>
        </p:spPr>
        <p:txBody>
          <a:bodyPr wrap="none" rtlCol="0">
            <a:spAutoFit/>
          </a:bodyPr>
          <a:lstStyle/>
          <a:p>
            <a:r>
              <a:rPr lang="en-GB" sz="2000" b="1" dirty="0">
                <a:solidFill>
                  <a:schemeClr val="accent1"/>
                </a:solidFill>
                <a:latin typeface="Century Gothic" panose="020B0502020202020204" pitchFamily="34" charset="0"/>
              </a:rPr>
              <a:t>Magnesium carbonate + butanoic acid </a:t>
            </a:r>
            <a:r>
              <a:rPr lang="en-GB" sz="2000" b="1" dirty="0">
                <a:solidFill>
                  <a:schemeClr val="accent1"/>
                </a:solidFill>
                <a:latin typeface="Century Gothic" panose="020B0502020202020204" pitchFamily="34" charset="0"/>
                <a:sym typeface="Wingdings" pitchFamily="2" charset="2"/>
              </a:rPr>
              <a:t> magnesium ethanoate + water + carbon dioxide</a:t>
            </a:r>
            <a:endParaRPr lang="en-GB" sz="2000" b="1" dirty="0">
              <a:solidFill>
                <a:schemeClr val="accent1"/>
              </a:solidFill>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85744A8B-02A5-9CD3-6D0E-A01DECFB4D05}"/>
              </a:ext>
            </a:extLst>
          </p:cNvPr>
          <p:cNvCxnSpPr>
            <a:cxnSpLocks/>
          </p:cNvCxnSpPr>
          <p:nvPr/>
        </p:nvCxnSpPr>
        <p:spPr>
          <a:xfrm>
            <a:off x="1836623" y="234175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FD142074-CF52-0528-7BCE-72E61D5F6C8D}"/>
              </a:ext>
            </a:extLst>
          </p:cNvPr>
          <p:cNvCxnSpPr>
            <a:cxnSpLocks/>
          </p:cNvCxnSpPr>
          <p:nvPr/>
        </p:nvCxnSpPr>
        <p:spPr>
          <a:xfrm>
            <a:off x="1860289" y="298400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EC6524B-D4AA-E2F3-4F3D-B4B4A281E06D}"/>
              </a:ext>
            </a:extLst>
          </p:cNvPr>
          <p:cNvSpPr txBox="1"/>
          <p:nvPr/>
        </p:nvSpPr>
        <p:spPr>
          <a:xfrm>
            <a:off x="1653460" y="3201721"/>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20" name="TextBox 19">
            <a:extLst>
              <a:ext uri="{FF2B5EF4-FFF2-40B4-BE49-F238E27FC236}">
                <a16:creationId xmlns:a16="http://schemas.microsoft.com/office/drawing/2014/main" id="{A1C5ED5F-EB19-F62A-4E12-8B2DC1FF2675}"/>
              </a:ext>
            </a:extLst>
          </p:cNvPr>
          <p:cNvSpPr txBox="1"/>
          <p:nvPr/>
        </p:nvSpPr>
        <p:spPr>
          <a:xfrm>
            <a:off x="1633580" y="2548578"/>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cxnSp>
        <p:nvCxnSpPr>
          <p:cNvPr id="21" name="Straight Connector 20">
            <a:extLst>
              <a:ext uri="{FF2B5EF4-FFF2-40B4-BE49-F238E27FC236}">
                <a16:creationId xmlns:a16="http://schemas.microsoft.com/office/drawing/2014/main" id="{7CB1CA72-8F78-F70E-5649-64C95BBD9CF9}"/>
              </a:ext>
            </a:extLst>
          </p:cNvPr>
          <p:cNvCxnSpPr>
            <a:cxnSpLocks/>
          </p:cNvCxnSpPr>
          <p:nvPr/>
        </p:nvCxnSpPr>
        <p:spPr>
          <a:xfrm flipH="1">
            <a:off x="2034457" y="275919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5315F93-4DDC-83C3-DED4-4F575768CFBF}"/>
              </a:ext>
            </a:extLst>
          </p:cNvPr>
          <p:cNvCxnSpPr>
            <a:cxnSpLocks/>
          </p:cNvCxnSpPr>
          <p:nvPr/>
        </p:nvCxnSpPr>
        <p:spPr>
          <a:xfrm>
            <a:off x="2550997" y="234175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C4C9793-D173-3876-1C24-910E891E44D4}"/>
              </a:ext>
            </a:extLst>
          </p:cNvPr>
          <p:cNvCxnSpPr>
            <a:cxnSpLocks/>
          </p:cNvCxnSpPr>
          <p:nvPr/>
        </p:nvCxnSpPr>
        <p:spPr>
          <a:xfrm>
            <a:off x="2574663" y="298400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0106AD43-86FD-A5DF-DB32-C9AF923AA955}"/>
              </a:ext>
            </a:extLst>
          </p:cNvPr>
          <p:cNvSpPr txBox="1"/>
          <p:nvPr/>
        </p:nvSpPr>
        <p:spPr>
          <a:xfrm>
            <a:off x="2367834" y="320172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8" name="TextBox 37">
            <a:extLst>
              <a:ext uri="{FF2B5EF4-FFF2-40B4-BE49-F238E27FC236}">
                <a16:creationId xmlns:a16="http://schemas.microsoft.com/office/drawing/2014/main" id="{3389E284-4272-415A-A4F8-623BDD711FA4}"/>
              </a:ext>
            </a:extLst>
          </p:cNvPr>
          <p:cNvSpPr txBox="1"/>
          <p:nvPr/>
        </p:nvSpPr>
        <p:spPr>
          <a:xfrm>
            <a:off x="2347954" y="2548578"/>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cxnSp>
        <p:nvCxnSpPr>
          <p:cNvPr id="39" name="Straight Connector 38">
            <a:extLst>
              <a:ext uri="{FF2B5EF4-FFF2-40B4-BE49-F238E27FC236}">
                <a16:creationId xmlns:a16="http://schemas.microsoft.com/office/drawing/2014/main" id="{ACF9B6AF-F3B6-B2B4-D86C-E2336BD6E175}"/>
              </a:ext>
            </a:extLst>
          </p:cNvPr>
          <p:cNvCxnSpPr>
            <a:cxnSpLocks/>
          </p:cNvCxnSpPr>
          <p:nvPr/>
        </p:nvCxnSpPr>
        <p:spPr>
          <a:xfrm flipH="1">
            <a:off x="2748831" y="275919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30229FA9-9ED5-6277-014F-4045A6C5F621}"/>
              </a:ext>
            </a:extLst>
          </p:cNvPr>
          <p:cNvSpPr txBox="1"/>
          <p:nvPr/>
        </p:nvSpPr>
        <p:spPr>
          <a:xfrm>
            <a:off x="1655646" y="1895436"/>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41" name="TextBox 40">
            <a:extLst>
              <a:ext uri="{FF2B5EF4-FFF2-40B4-BE49-F238E27FC236}">
                <a16:creationId xmlns:a16="http://schemas.microsoft.com/office/drawing/2014/main" id="{E8F120DB-6A72-502B-3A8D-3AF778DF393B}"/>
              </a:ext>
            </a:extLst>
          </p:cNvPr>
          <p:cNvSpPr txBox="1"/>
          <p:nvPr/>
        </p:nvSpPr>
        <p:spPr>
          <a:xfrm>
            <a:off x="2398596" y="1909724"/>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Tree>
    <p:extLst>
      <p:ext uri="{BB962C8B-B14F-4D97-AF65-F5344CB8AC3E}">
        <p14:creationId xmlns:p14="http://schemas.microsoft.com/office/powerpoint/2010/main" val="274590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P spid="10" grpId="0"/>
      <p:bldP spid="11" grpId="0"/>
      <p:bldP spid="15" grpId="0"/>
      <p:bldP spid="16" grpId="0"/>
      <p:bldP spid="17" grpId="0"/>
      <p:bldP spid="24" grpId="0"/>
      <p:bldP spid="26" grpId="0"/>
      <p:bldP spid="28" grpId="0"/>
      <p:bldP spid="29" grpId="0"/>
      <p:bldP spid="30" grpId="0"/>
      <p:bldP spid="31" grpId="0"/>
      <p:bldP spid="32" grpId="0"/>
      <p:bldP spid="19" grpId="0"/>
      <p:bldP spid="20" grpId="0"/>
      <p:bldP spid="37" grpId="0"/>
      <p:bldP spid="38" grpId="0"/>
      <p:bldP spid="40"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4" name="Picture 3" descr="A picture containing letter&#10;&#10;Description automatically generated">
            <a:extLst>
              <a:ext uri="{FF2B5EF4-FFF2-40B4-BE49-F238E27FC236}">
                <a16:creationId xmlns:a16="http://schemas.microsoft.com/office/drawing/2014/main" id="{F3DFE8E3-BE47-E3D5-9ABC-9703CED1D979}"/>
              </a:ext>
            </a:extLst>
          </p:cNvPr>
          <p:cNvPicPr>
            <a:picLocks noChangeAspect="1"/>
          </p:cNvPicPr>
          <p:nvPr/>
        </p:nvPicPr>
        <p:blipFill>
          <a:blip r:embed="rId3"/>
          <a:stretch>
            <a:fillRect/>
          </a:stretch>
        </p:blipFill>
        <p:spPr>
          <a:xfrm>
            <a:off x="7320263" y="1084965"/>
            <a:ext cx="3343548" cy="4723167"/>
          </a:xfrm>
          <a:prstGeom prst="rect">
            <a:avLst/>
          </a:prstGeom>
          <a:ln>
            <a:solidFill>
              <a:schemeClr val="tx1"/>
            </a:solidFill>
          </a:ln>
        </p:spPr>
      </p:pic>
      <p:pic>
        <p:nvPicPr>
          <p:cNvPr id="7" name="Picture 6" descr="Table&#10;&#10;Description automatically generated">
            <a:extLst>
              <a:ext uri="{FF2B5EF4-FFF2-40B4-BE49-F238E27FC236}">
                <a16:creationId xmlns:a16="http://schemas.microsoft.com/office/drawing/2014/main" id="{1FF5AC13-A614-5ECB-36B4-0DD1987B0E1C}"/>
              </a:ext>
            </a:extLst>
          </p:cNvPr>
          <p:cNvPicPr>
            <a:picLocks noChangeAspect="1"/>
          </p:cNvPicPr>
          <p:nvPr/>
        </p:nvPicPr>
        <p:blipFill>
          <a:blip r:embed="rId4"/>
          <a:stretch>
            <a:fillRect/>
          </a:stretch>
        </p:blipFill>
        <p:spPr>
          <a:xfrm>
            <a:off x="3938523" y="1091621"/>
            <a:ext cx="3316929" cy="4716512"/>
          </a:xfrm>
          <a:prstGeom prst="rect">
            <a:avLst/>
          </a:prstGeom>
          <a:ln>
            <a:solidFill>
              <a:schemeClr val="tx1"/>
            </a:solidFill>
          </a:ln>
        </p:spPr>
      </p:pic>
      <p:pic>
        <p:nvPicPr>
          <p:cNvPr id="10" name="Picture 9" descr="Graphical user interface, text, application, email&#10;&#10;Description automatically generated">
            <a:extLst>
              <a:ext uri="{FF2B5EF4-FFF2-40B4-BE49-F238E27FC236}">
                <a16:creationId xmlns:a16="http://schemas.microsoft.com/office/drawing/2014/main" id="{4CBC8304-FE64-17D3-8562-D7730789C535}"/>
              </a:ext>
            </a:extLst>
          </p:cNvPr>
          <p:cNvPicPr>
            <a:picLocks noChangeAspect="1"/>
          </p:cNvPicPr>
          <p:nvPr/>
        </p:nvPicPr>
        <p:blipFill>
          <a:blip r:embed="rId5"/>
          <a:stretch>
            <a:fillRect/>
          </a:stretch>
        </p:blipFill>
        <p:spPr>
          <a:xfrm>
            <a:off x="550114" y="1100665"/>
            <a:ext cx="3312961" cy="4707467"/>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A -COOH</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8170F7B5-87E8-C925-9F19-8E263C9489F0}"/>
              </a:ext>
            </a:extLst>
          </p:cNvPr>
          <p:cNvSpPr txBox="1"/>
          <p:nvPr/>
        </p:nvSpPr>
        <p:spPr>
          <a:xfrm>
            <a:off x="449370" y="1452465"/>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B - HCOOH</a:t>
            </a:r>
            <a:endParaRPr lang="en-US" sz="2400" b="1" baseline="-25000" dirty="0">
              <a:solidFill>
                <a:schemeClr val="accent1"/>
              </a:solidFill>
              <a:latin typeface="Century Gothic" panose="020B0502020202020204" pitchFamily="34" charset="0"/>
            </a:endParaRPr>
          </a:p>
        </p:txBody>
      </p:sp>
      <p:cxnSp>
        <p:nvCxnSpPr>
          <p:cNvPr id="4" name="Straight Connector 3">
            <a:extLst>
              <a:ext uri="{FF2B5EF4-FFF2-40B4-BE49-F238E27FC236}">
                <a16:creationId xmlns:a16="http://schemas.microsoft.com/office/drawing/2014/main" id="{1FB91270-2ACF-E567-C841-27175B6817D2}"/>
              </a:ext>
            </a:extLst>
          </p:cNvPr>
          <p:cNvCxnSpPr/>
          <p:nvPr/>
        </p:nvCxnSpPr>
        <p:spPr>
          <a:xfrm>
            <a:off x="1424190" y="264369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BC9C371-9B20-3F17-FE1C-3CA99D5BBCC2}"/>
              </a:ext>
            </a:extLst>
          </p:cNvPr>
          <p:cNvCxnSpPr/>
          <p:nvPr/>
        </p:nvCxnSpPr>
        <p:spPr>
          <a:xfrm>
            <a:off x="1447856" y="328595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D3E742D-F269-EF6A-E321-357FED0ED535}"/>
              </a:ext>
            </a:extLst>
          </p:cNvPr>
          <p:cNvSpPr txBox="1"/>
          <p:nvPr/>
        </p:nvSpPr>
        <p:spPr>
          <a:xfrm>
            <a:off x="1241027" y="350366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 name="TextBox 11">
            <a:extLst>
              <a:ext uri="{FF2B5EF4-FFF2-40B4-BE49-F238E27FC236}">
                <a16:creationId xmlns:a16="http://schemas.microsoft.com/office/drawing/2014/main" id="{988F0694-5A66-52DF-7BF2-C4F71D47B5B9}"/>
              </a:ext>
            </a:extLst>
          </p:cNvPr>
          <p:cNvSpPr txBox="1"/>
          <p:nvPr/>
        </p:nvSpPr>
        <p:spPr>
          <a:xfrm>
            <a:off x="1249721" y="285052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3" name="TextBox 12">
            <a:extLst>
              <a:ext uri="{FF2B5EF4-FFF2-40B4-BE49-F238E27FC236}">
                <a16:creationId xmlns:a16="http://schemas.microsoft.com/office/drawing/2014/main" id="{135EECA1-91E2-2E8F-92B3-08F4B92FFD8A}"/>
              </a:ext>
            </a:extLst>
          </p:cNvPr>
          <p:cNvSpPr txBox="1"/>
          <p:nvPr/>
        </p:nvSpPr>
        <p:spPr>
          <a:xfrm>
            <a:off x="1271788" y="219737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 name="Straight Connector 13">
            <a:extLst>
              <a:ext uri="{FF2B5EF4-FFF2-40B4-BE49-F238E27FC236}">
                <a16:creationId xmlns:a16="http://schemas.microsoft.com/office/drawing/2014/main" id="{DFAD861D-A662-65B2-4655-EF8E5D13894D}"/>
              </a:ext>
            </a:extLst>
          </p:cNvPr>
          <p:cNvCxnSpPr>
            <a:cxnSpLocks/>
          </p:cNvCxnSpPr>
          <p:nvPr/>
        </p:nvCxnSpPr>
        <p:spPr>
          <a:xfrm flipH="1">
            <a:off x="1622024" y="306113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E257236-F3D9-FE66-2D4E-2464BEA08B3C}"/>
              </a:ext>
            </a:extLst>
          </p:cNvPr>
          <p:cNvCxnSpPr>
            <a:cxnSpLocks/>
          </p:cNvCxnSpPr>
          <p:nvPr/>
        </p:nvCxnSpPr>
        <p:spPr>
          <a:xfrm flipH="1">
            <a:off x="2864950" y="2811777"/>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6C5AC0E-2F6F-A674-C0EF-67B0610AC14D}"/>
              </a:ext>
            </a:extLst>
          </p:cNvPr>
          <p:cNvCxnSpPr>
            <a:cxnSpLocks/>
          </p:cNvCxnSpPr>
          <p:nvPr/>
        </p:nvCxnSpPr>
        <p:spPr>
          <a:xfrm>
            <a:off x="2902904" y="3179311"/>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3330B86-38BD-B669-62CC-31E75ACB78AE}"/>
              </a:ext>
            </a:extLst>
          </p:cNvPr>
          <p:cNvSpPr txBox="1"/>
          <p:nvPr/>
        </p:nvSpPr>
        <p:spPr>
          <a:xfrm>
            <a:off x="3167563" y="2596925"/>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8" name="TextBox 17">
            <a:extLst>
              <a:ext uri="{FF2B5EF4-FFF2-40B4-BE49-F238E27FC236}">
                <a16:creationId xmlns:a16="http://schemas.microsoft.com/office/drawing/2014/main" id="{D9FEBCAE-0C0A-2F87-664D-4FAA6DF40FF0}"/>
              </a:ext>
            </a:extLst>
          </p:cNvPr>
          <p:cNvSpPr txBox="1"/>
          <p:nvPr/>
        </p:nvSpPr>
        <p:spPr>
          <a:xfrm>
            <a:off x="2513441" y="285818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9" name="TextBox 18">
            <a:extLst>
              <a:ext uri="{FF2B5EF4-FFF2-40B4-BE49-F238E27FC236}">
                <a16:creationId xmlns:a16="http://schemas.microsoft.com/office/drawing/2014/main" id="{EB72294E-054B-B631-0506-6EBE098D5C26}"/>
              </a:ext>
            </a:extLst>
          </p:cNvPr>
          <p:cNvSpPr txBox="1"/>
          <p:nvPr/>
        </p:nvSpPr>
        <p:spPr>
          <a:xfrm>
            <a:off x="626573" y="283369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0" name="Straight Connector 19">
            <a:extLst>
              <a:ext uri="{FF2B5EF4-FFF2-40B4-BE49-F238E27FC236}">
                <a16:creationId xmlns:a16="http://schemas.microsoft.com/office/drawing/2014/main" id="{CC232621-31A1-1221-9D81-FD62E3434BFE}"/>
              </a:ext>
            </a:extLst>
          </p:cNvPr>
          <p:cNvCxnSpPr>
            <a:cxnSpLocks/>
          </p:cNvCxnSpPr>
          <p:nvPr/>
        </p:nvCxnSpPr>
        <p:spPr>
          <a:xfrm flipH="1">
            <a:off x="958176" y="307687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A4BB66-148C-A1F5-92A4-96F66236FF76}"/>
              </a:ext>
            </a:extLst>
          </p:cNvPr>
          <p:cNvCxnSpPr>
            <a:cxnSpLocks/>
          </p:cNvCxnSpPr>
          <p:nvPr/>
        </p:nvCxnSpPr>
        <p:spPr>
          <a:xfrm flipH="1">
            <a:off x="2917337" y="2849877"/>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CB2E1749-B6BD-1172-C03F-46B2EC62AEFB}"/>
              </a:ext>
            </a:extLst>
          </p:cNvPr>
          <p:cNvSpPr txBox="1"/>
          <p:nvPr/>
        </p:nvSpPr>
        <p:spPr>
          <a:xfrm>
            <a:off x="3177089" y="3263675"/>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3" name="TextBox 22">
            <a:extLst>
              <a:ext uri="{FF2B5EF4-FFF2-40B4-BE49-F238E27FC236}">
                <a16:creationId xmlns:a16="http://schemas.microsoft.com/office/drawing/2014/main" id="{09188A4B-252E-62D9-8EED-A029D08A4C4D}"/>
              </a:ext>
            </a:extLst>
          </p:cNvPr>
          <p:cNvSpPr txBox="1"/>
          <p:nvPr/>
        </p:nvSpPr>
        <p:spPr>
          <a:xfrm>
            <a:off x="3822211" y="331470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C56CE04B-A35C-9986-8E5E-2FBA09F85B6D}"/>
              </a:ext>
            </a:extLst>
          </p:cNvPr>
          <p:cNvCxnSpPr>
            <a:cxnSpLocks/>
          </p:cNvCxnSpPr>
          <p:nvPr/>
        </p:nvCxnSpPr>
        <p:spPr>
          <a:xfrm flipH="1">
            <a:off x="3539451" y="351502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C6C9E8E-79F3-478E-7328-517F0F07B20A}"/>
              </a:ext>
            </a:extLst>
          </p:cNvPr>
          <p:cNvCxnSpPr/>
          <p:nvPr/>
        </p:nvCxnSpPr>
        <p:spPr>
          <a:xfrm>
            <a:off x="2119515" y="263893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855CC5-4190-F318-0C47-FE2DB0D5C55A}"/>
              </a:ext>
            </a:extLst>
          </p:cNvPr>
          <p:cNvCxnSpPr/>
          <p:nvPr/>
        </p:nvCxnSpPr>
        <p:spPr>
          <a:xfrm>
            <a:off x="2143181" y="328118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4F2A7387-39AC-CE78-1FA9-CAC2A7F60C46}"/>
              </a:ext>
            </a:extLst>
          </p:cNvPr>
          <p:cNvSpPr txBox="1"/>
          <p:nvPr/>
        </p:nvSpPr>
        <p:spPr>
          <a:xfrm>
            <a:off x="1936352" y="349890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8" name="TextBox 27">
            <a:extLst>
              <a:ext uri="{FF2B5EF4-FFF2-40B4-BE49-F238E27FC236}">
                <a16:creationId xmlns:a16="http://schemas.microsoft.com/office/drawing/2014/main" id="{57C6663F-BA90-4BD5-EEBB-63A8AECB3030}"/>
              </a:ext>
            </a:extLst>
          </p:cNvPr>
          <p:cNvSpPr txBox="1"/>
          <p:nvPr/>
        </p:nvSpPr>
        <p:spPr>
          <a:xfrm>
            <a:off x="1916472" y="284575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9" name="TextBox 28">
            <a:extLst>
              <a:ext uri="{FF2B5EF4-FFF2-40B4-BE49-F238E27FC236}">
                <a16:creationId xmlns:a16="http://schemas.microsoft.com/office/drawing/2014/main" id="{BCCD055D-214F-283F-9A2C-F4C722470A9F}"/>
              </a:ext>
            </a:extLst>
          </p:cNvPr>
          <p:cNvSpPr txBox="1"/>
          <p:nvPr/>
        </p:nvSpPr>
        <p:spPr>
          <a:xfrm>
            <a:off x="1967113" y="219261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0" name="Straight Connector 29">
            <a:extLst>
              <a:ext uri="{FF2B5EF4-FFF2-40B4-BE49-F238E27FC236}">
                <a16:creationId xmlns:a16="http://schemas.microsoft.com/office/drawing/2014/main" id="{8850A4DA-5167-FB55-187B-07C6D9061119}"/>
              </a:ext>
            </a:extLst>
          </p:cNvPr>
          <p:cNvCxnSpPr>
            <a:cxnSpLocks/>
          </p:cNvCxnSpPr>
          <p:nvPr/>
        </p:nvCxnSpPr>
        <p:spPr>
          <a:xfrm flipH="1">
            <a:off x="2260199" y="308494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16BECE49-613E-C3EB-6375-375658556703}"/>
              </a:ext>
            </a:extLst>
          </p:cNvPr>
          <p:cNvSpPr txBox="1"/>
          <p:nvPr/>
        </p:nvSpPr>
        <p:spPr>
          <a:xfrm>
            <a:off x="464611" y="2153505"/>
            <a:ext cx="65553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a:t>
            </a:r>
            <a:endParaRPr lang="en-US" sz="2400" b="1" baseline="-25000" dirty="0">
              <a:solidFill>
                <a:schemeClr val="accent1"/>
              </a:solidFill>
              <a:latin typeface="Century Gothic" panose="020B0502020202020204" pitchFamily="34" charset="0"/>
            </a:endParaRPr>
          </a:p>
        </p:txBody>
      </p:sp>
      <p:sp>
        <p:nvSpPr>
          <p:cNvPr id="32" name="TextBox 31">
            <a:extLst>
              <a:ext uri="{FF2B5EF4-FFF2-40B4-BE49-F238E27FC236}">
                <a16:creationId xmlns:a16="http://schemas.microsoft.com/office/drawing/2014/main" id="{C818B15A-2324-1395-F2FA-BC387F062BA6}"/>
              </a:ext>
            </a:extLst>
          </p:cNvPr>
          <p:cNvSpPr txBox="1"/>
          <p:nvPr/>
        </p:nvSpPr>
        <p:spPr>
          <a:xfrm>
            <a:off x="501366" y="4418438"/>
            <a:ext cx="1088291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4a. </a:t>
            </a:r>
            <a:r>
              <a:rPr lang="en-US" sz="2400" b="1" u="sng" dirty="0">
                <a:solidFill>
                  <a:schemeClr val="accent1"/>
                </a:solidFill>
                <a:latin typeface="Century Gothic" panose="020B0502020202020204" pitchFamily="34" charset="0"/>
              </a:rPr>
              <a:t>Methanoic acid </a:t>
            </a:r>
            <a:r>
              <a:rPr lang="en-US" sz="2400" b="1" dirty="0">
                <a:solidFill>
                  <a:schemeClr val="accent1"/>
                </a:solidFill>
                <a:latin typeface="Century Gothic" panose="020B0502020202020204" pitchFamily="34" charset="0"/>
              </a:rPr>
              <a:t>+ calcium </a:t>
            </a:r>
            <a:r>
              <a:rPr lang="en-US" sz="2400" b="1" dirty="0">
                <a:solidFill>
                  <a:schemeClr val="accent1"/>
                </a:solidFill>
                <a:latin typeface="Century Gothic" panose="020B0502020202020204" pitchFamily="34" charset="0"/>
                <a:sym typeface="Wingdings" pitchFamily="2" charset="2"/>
              </a:rPr>
              <a:t> calcium methanoate + </a:t>
            </a:r>
            <a:r>
              <a:rPr lang="en-US" sz="2400" b="1" u="sng" dirty="0">
                <a:solidFill>
                  <a:schemeClr val="accent1"/>
                </a:solidFill>
                <a:latin typeface="Century Gothic" panose="020B0502020202020204" pitchFamily="34" charset="0"/>
                <a:sym typeface="Wingdings" pitchFamily="2" charset="2"/>
              </a:rPr>
              <a:t>hydrogen</a:t>
            </a:r>
            <a:endParaRPr lang="en-US" sz="2400" b="1" u="sng" baseline="-25000" dirty="0">
              <a:solidFill>
                <a:schemeClr val="accent1"/>
              </a:solidFill>
              <a:latin typeface="Century Gothic" panose="020B0502020202020204" pitchFamily="34" charset="0"/>
            </a:endParaRPr>
          </a:p>
        </p:txBody>
      </p:sp>
      <p:sp>
        <p:nvSpPr>
          <p:cNvPr id="33" name="TextBox 32">
            <a:extLst>
              <a:ext uri="{FF2B5EF4-FFF2-40B4-BE49-F238E27FC236}">
                <a16:creationId xmlns:a16="http://schemas.microsoft.com/office/drawing/2014/main" id="{75318C2F-7CF9-7A42-7DD4-0DB4219A6AB0}"/>
              </a:ext>
            </a:extLst>
          </p:cNvPr>
          <p:cNvSpPr txBox="1"/>
          <p:nvPr/>
        </p:nvSpPr>
        <p:spPr>
          <a:xfrm>
            <a:off x="470886" y="5073758"/>
            <a:ext cx="1088291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4b. Propanoic acid + </a:t>
            </a:r>
            <a:r>
              <a:rPr lang="en-US" sz="2400" b="1" u="sng" dirty="0">
                <a:solidFill>
                  <a:schemeClr val="accent1"/>
                </a:solidFill>
                <a:latin typeface="Century Gothic" panose="020B0502020202020204" pitchFamily="34" charset="0"/>
              </a:rPr>
              <a:t>sodium</a:t>
            </a:r>
            <a:r>
              <a:rPr lang="en-US" sz="2400" b="1" dirty="0">
                <a:solidFill>
                  <a:schemeClr val="accent1"/>
                </a:solidFill>
                <a:latin typeface="Century Gothic" panose="020B0502020202020204" pitchFamily="34" charset="0"/>
              </a:rPr>
              <a:t> oxide </a:t>
            </a:r>
            <a:r>
              <a:rPr lang="en-US" sz="2400" b="1" dirty="0">
                <a:solidFill>
                  <a:schemeClr val="accent1"/>
                </a:solidFill>
                <a:latin typeface="Century Gothic" panose="020B0502020202020204" pitchFamily="34" charset="0"/>
                <a:sym typeface="Wingdings" pitchFamily="2" charset="2"/>
              </a:rPr>
              <a:t> sodium propanoate + </a:t>
            </a:r>
            <a:r>
              <a:rPr lang="en-US" sz="2400" b="1" u="sng" dirty="0">
                <a:solidFill>
                  <a:schemeClr val="accent1"/>
                </a:solidFill>
                <a:latin typeface="Century Gothic" panose="020B0502020202020204" pitchFamily="34" charset="0"/>
                <a:sym typeface="Wingdings" pitchFamily="2" charset="2"/>
              </a:rPr>
              <a:t>water</a:t>
            </a:r>
            <a:endParaRPr lang="en-US" sz="2400" b="1" u="sng" baseline="-25000" dirty="0">
              <a:solidFill>
                <a:schemeClr val="accent1"/>
              </a:solidFill>
              <a:latin typeface="Century Gothic" panose="020B0502020202020204" pitchFamily="34" charset="0"/>
            </a:endParaRPr>
          </a:p>
        </p:txBody>
      </p:sp>
      <p:sp>
        <p:nvSpPr>
          <p:cNvPr id="34" name="TextBox 33">
            <a:extLst>
              <a:ext uri="{FF2B5EF4-FFF2-40B4-BE49-F238E27FC236}">
                <a16:creationId xmlns:a16="http://schemas.microsoft.com/office/drawing/2014/main" id="{BC0A402E-588D-CFB0-5985-73F9ADFD68C3}"/>
              </a:ext>
            </a:extLst>
          </p:cNvPr>
          <p:cNvSpPr txBox="1"/>
          <p:nvPr/>
        </p:nvSpPr>
        <p:spPr>
          <a:xfrm>
            <a:off x="470886" y="5713838"/>
            <a:ext cx="10882914"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4c. Butanoic acid + potassium carbonate </a:t>
            </a:r>
            <a:r>
              <a:rPr lang="en-US" sz="2400" b="1" dirty="0">
                <a:solidFill>
                  <a:schemeClr val="accent1"/>
                </a:solidFill>
                <a:latin typeface="Century Gothic" panose="020B0502020202020204" pitchFamily="34" charset="0"/>
                <a:sym typeface="Wingdings" pitchFamily="2" charset="2"/>
              </a:rPr>
              <a:t> potassium butanoate + </a:t>
            </a:r>
            <a:r>
              <a:rPr lang="en-US" sz="2400" b="1" u="sng" dirty="0">
                <a:solidFill>
                  <a:schemeClr val="accent1"/>
                </a:solidFill>
                <a:latin typeface="Century Gothic" panose="020B0502020202020204" pitchFamily="34" charset="0"/>
                <a:sym typeface="Wingdings" pitchFamily="2" charset="2"/>
              </a:rPr>
              <a:t>water + carbon dioxide</a:t>
            </a:r>
            <a:endParaRPr lang="en-US" sz="2400" b="1" u="sng"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9" grpId="0"/>
      <p:bldP spid="12" grpId="0"/>
      <p:bldP spid="13" grpId="0"/>
      <p:bldP spid="17" grpId="0"/>
      <p:bldP spid="18" grpId="0"/>
      <p:bldP spid="19" grpId="0"/>
      <p:bldP spid="22" grpId="0"/>
      <p:bldP spid="23" grpId="0"/>
      <p:bldP spid="27" grpId="0"/>
      <p:bldP spid="28" grpId="0"/>
      <p:bldP spid="29" grpId="0"/>
      <p:bldP spid="31" grpId="0"/>
      <p:bldP spid="32"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A4AB5-5106-6078-9A06-5B9DFD134608}"/>
              </a:ext>
            </a:extLst>
          </p:cNvPr>
          <p:cNvSpPr>
            <a:spLocks noGrp="1"/>
          </p:cNvSpPr>
          <p:nvPr>
            <p:ph type="title"/>
          </p:nvPr>
        </p:nvSpPr>
        <p:spPr/>
        <p:txBody>
          <a:bodyPr/>
          <a:lstStyle/>
          <a:p>
            <a:r>
              <a:rPr lang="en-GB" dirty="0">
                <a:latin typeface="Century Gothic" panose="020B0502020202020204" pitchFamily="34" charset="0"/>
              </a:rPr>
              <a:t>Answers</a:t>
            </a:r>
          </a:p>
        </p:txBody>
      </p:sp>
      <p:graphicFrame>
        <p:nvGraphicFramePr>
          <p:cNvPr id="3" name="Table 2">
            <a:extLst>
              <a:ext uri="{FF2B5EF4-FFF2-40B4-BE49-F238E27FC236}">
                <a16:creationId xmlns:a16="http://schemas.microsoft.com/office/drawing/2014/main" id="{EC19F761-CB49-89E9-79F2-0713A8F689F6}"/>
              </a:ext>
            </a:extLst>
          </p:cNvPr>
          <p:cNvGraphicFramePr>
            <a:graphicFrameLocks noGrp="1"/>
          </p:cNvGraphicFramePr>
          <p:nvPr>
            <p:extLst>
              <p:ext uri="{D42A27DB-BD31-4B8C-83A1-F6EECF244321}">
                <p14:modId xmlns:p14="http://schemas.microsoft.com/office/powerpoint/2010/main" val="3902436460"/>
              </p:ext>
            </p:extLst>
          </p:nvPr>
        </p:nvGraphicFramePr>
        <p:xfrm>
          <a:off x="1200677" y="1103365"/>
          <a:ext cx="8248122" cy="4162901"/>
        </p:xfrm>
        <a:graphic>
          <a:graphicData uri="http://schemas.openxmlformats.org/drawingml/2006/table">
            <a:tbl>
              <a:tblPr firstRow="1" firstCol="1" bandRow="1">
                <a:tableStyleId>{B1EB6348-2FFE-48DD-B87E-607CE2353A59}</a:tableStyleId>
              </a:tblPr>
              <a:tblGrid>
                <a:gridCol w="2749374">
                  <a:extLst>
                    <a:ext uri="{9D8B030D-6E8A-4147-A177-3AD203B41FA5}">
                      <a16:colId xmlns:a16="http://schemas.microsoft.com/office/drawing/2014/main" val="1272306270"/>
                    </a:ext>
                  </a:extLst>
                </a:gridCol>
                <a:gridCol w="2749374">
                  <a:extLst>
                    <a:ext uri="{9D8B030D-6E8A-4147-A177-3AD203B41FA5}">
                      <a16:colId xmlns:a16="http://schemas.microsoft.com/office/drawing/2014/main" val="505518733"/>
                    </a:ext>
                  </a:extLst>
                </a:gridCol>
                <a:gridCol w="2749374">
                  <a:extLst>
                    <a:ext uri="{9D8B030D-6E8A-4147-A177-3AD203B41FA5}">
                      <a16:colId xmlns:a16="http://schemas.microsoft.com/office/drawing/2014/main" val="1795671534"/>
                    </a:ext>
                  </a:extLst>
                </a:gridCol>
              </a:tblGrid>
              <a:tr h="1892228">
                <a:tc>
                  <a:txBody>
                    <a:bodyPr/>
                    <a:lstStyle/>
                    <a:p>
                      <a:pPr>
                        <a:tabLst>
                          <a:tab pos="3822700" algn="l"/>
                        </a:tabLst>
                      </a:pPr>
                      <a:r>
                        <a:rPr lang="en-GB" sz="2400" b="1" dirty="0">
                          <a:solidFill>
                            <a:sysClr val="windowText" lastClr="000000"/>
                          </a:solidFill>
                          <a:effectLst/>
                          <a:latin typeface="Century Gothic" panose="020B0502020202020204" pitchFamily="34" charset="0"/>
                        </a:rPr>
                        <a:t>Name</a:t>
                      </a:r>
                      <a:endParaRPr lang="en-GB" sz="2800" b="1"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tabLst>
                          <a:tab pos="3822700" algn="l"/>
                        </a:tabLst>
                      </a:pPr>
                      <a:r>
                        <a:rPr lang="en-GB" sz="2400">
                          <a:solidFill>
                            <a:sysClr val="windowText" lastClr="000000"/>
                          </a:solidFill>
                          <a:effectLst/>
                          <a:latin typeface="Century Gothic" panose="020B0502020202020204" pitchFamily="34" charset="0"/>
                        </a:rPr>
                        <a:t>Chemical formula</a:t>
                      </a:r>
                      <a:endParaRPr lang="en-GB" sz="28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tabLst>
                          <a:tab pos="3822700" algn="l"/>
                        </a:tabLst>
                      </a:pPr>
                      <a:r>
                        <a:rPr lang="en-GB" sz="2400">
                          <a:solidFill>
                            <a:sysClr val="windowText" lastClr="000000"/>
                          </a:solidFill>
                          <a:effectLst/>
                          <a:latin typeface="Century Gothic" panose="020B0502020202020204" pitchFamily="34" charset="0"/>
                        </a:rPr>
                        <a:t>pH (of 0.01 mol/dm</a:t>
                      </a:r>
                      <a:r>
                        <a:rPr lang="en-GB" sz="2400" baseline="30000">
                          <a:solidFill>
                            <a:sysClr val="windowText" lastClr="000000"/>
                          </a:solidFill>
                          <a:effectLst/>
                          <a:latin typeface="Century Gothic" panose="020B0502020202020204" pitchFamily="34" charset="0"/>
                        </a:rPr>
                        <a:t>3</a:t>
                      </a:r>
                      <a:r>
                        <a:rPr lang="en-GB" sz="2400">
                          <a:solidFill>
                            <a:sysClr val="windowText" lastClr="000000"/>
                          </a:solidFill>
                          <a:effectLst/>
                          <a:latin typeface="Century Gothic" panose="020B0502020202020204" pitchFamily="34" charset="0"/>
                        </a:rPr>
                        <a:t>) solution</a:t>
                      </a:r>
                      <a:endParaRPr lang="en-GB" sz="28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41705951"/>
                  </a:ext>
                </a:extLst>
              </a:tr>
              <a:tr h="756891">
                <a:tc>
                  <a:txBody>
                    <a:bodyPr/>
                    <a:lstStyle/>
                    <a:p>
                      <a:pPr>
                        <a:tabLst>
                          <a:tab pos="3822700" algn="l"/>
                        </a:tabLst>
                      </a:pPr>
                      <a:r>
                        <a:rPr lang="en-GB" sz="2400" b="0">
                          <a:solidFill>
                            <a:sysClr val="windowText" lastClr="000000"/>
                          </a:solidFill>
                          <a:effectLst/>
                          <a:latin typeface="Century Gothic" panose="020B0502020202020204" pitchFamily="34" charset="0"/>
                        </a:rPr>
                        <a:t>Methanoic acid</a:t>
                      </a:r>
                      <a:endParaRPr lang="en-GB" sz="28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tabLst>
                          <a:tab pos="3822700" algn="l"/>
                        </a:tabLst>
                      </a:pPr>
                      <a:r>
                        <a:rPr lang="en-GB" sz="2400">
                          <a:solidFill>
                            <a:sysClr val="windowText" lastClr="000000"/>
                          </a:solidFill>
                          <a:effectLst/>
                          <a:latin typeface="Century Gothic" panose="020B0502020202020204" pitchFamily="34" charset="0"/>
                        </a:rPr>
                        <a:t> </a:t>
                      </a:r>
                      <a:endParaRPr lang="en-GB" sz="28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tabLst>
                          <a:tab pos="3822700" algn="l"/>
                        </a:tabLst>
                      </a:pPr>
                      <a:r>
                        <a:rPr lang="en-GB" sz="2400">
                          <a:solidFill>
                            <a:sysClr val="windowText" lastClr="000000"/>
                          </a:solidFill>
                          <a:effectLst/>
                          <a:latin typeface="Century Gothic" panose="020B0502020202020204" pitchFamily="34" charset="0"/>
                        </a:rPr>
                        <a:t>2.9</a:t>
                      </a:r>
                      <a:endParaRPr lang="en-GB" sz="28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0192179"/>
                  </a:ext>
                </a:extLst>
              </a:tr>
              <a:tr h="756891">
                <a:tc>
                  <a:txBody>
                    <a:bodyPr/>
                    <a:lstStyle/>
                    <a:p>
                      <a:pPr>
                        <a:tabLst>
                          <a:tab pos="3822700" algn="l"/>
                        </a:tabLst>
                      </a:pPr>
                      <a:r>
                        <a:rPr lang="en-GB" sz="2400" b="0">
                          <a:solidFill>
                            <a:sysClr val="windowText" lastClr="000000"/>
                          </a:solidFill>
                          <a:effectLst/>
                          <a:latin typeface="Century Gothic" panose="020B0502020202020204" pitchFamily="34" charset="0"/>
                        </a:rPr>
                        <a:t>Ethanoic acid</a:t>
                      </a:r>
                      <a:endParaRPr lang="en-GB" sz="2800" b="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tabLst>
                          <a:tab pos="3822700" algn="l"/>
                        </a:tabLst>
                      </a:pPr>
                      <a:r>
                        <a:rPr lang="en-GB" sz="2400">
                          <a:solidFill>
                            <a:sysClr val="windowText" lastClr="000000"/>
                          </a:solidFill>
                          <a:effectLst/>
                          <a:latin typeface="Century Gothic" panose="020B0502020202020204" pitchFamily="34" charset="0"/>
                        </a:rPr>
                        <a:t>CH</a:t>
                      </a:r>
                      <a:r>
                        <a:rPr lang="en-GB" sz="2400" baseline="-25000">
                          <a:solidFill>
                            <a:sysClr val="windowText" lastClr="000000"/>
                          </a:solidFill>
                          <a:effectLst/>
                          <a:latin typeface="Century Gothic" panose="020B0502020202020204" pitchFamily="34" charset="0"/>
                        </a:rPr>
                        <a:t>3</a:t>
                      </a:r>
                      <a:r>
                        <a:rPr lang="en-GB" sz="2400">
                          <a:solidFill>
                            <a:sysClr val="windowText" lastClr="000000"/>
                          </a:solidFill>
                          <a:effectLst/>
                          <a:latin typeface="Century Gothic" panose="020B0502020202020204" pitchFamily="34" charset="0"/>
                        </a:rPr>
                        <a:t>COOH</a:t>
                      </a:r>
                      <a:endParaRPr lang="en-GB" sz="28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tabLst>
                          <a:tab pos="3822700" algn="l"/>
                        </a:tabLst>
                      </a:pPr>
                      <a:r>
                        <a:rPr lang="en-GB" sz="2400">
                          <a:solidFill>
                            <a:sysClr val="windowText" lastClr="000000"/>
                          </a:solidFill>
                          <a:effectLst/>
                          <a:latin typeface="Century Gothic" panose="020B0502020202020204" pitchFamily="34" charset="0"/>
                        </a:rPr>
                        <a:t>3.4</a:t>
                      </a:r>
                      <a:endParaRPr lang="en-GB" sz="28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34859711"/>
                  </a:ext>
                </a:extLst>
              </a:tr>
              <a:tr h="756891">
                <a:tc>
                  <a:txBody>
                    <a:bodyPr/>
                    <a:lstStyle/>
                    <a:p>
                      <a:pPr>
                        <a:tabLst>
                          <a:tab pos="3822700" algn="l"/>
                        </a:tabLst>
                      </a:pPr>
                      <a:r>
                        <a:rPr lang="en-GB" sz="2400" b="0" dirty="0">
                          <a:solidFill>
                            <a:sysClr val="windowText" lastClr="000000"/>
                          </a:solidFill>
                          <a:effectLst/>
                          <a:latin typeface="Century Gothic" panose="020B0502020202020204" pitchFamily="34" charset="0"/>
                        </a:rPr>
                        <a:t> </a:t>
                      </a:r>
                      <a:endParaRPr lang="en-GB" sz="2800" b="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tabLst>
                          <a:tab pos="3822700" algn="l"/>
                        </a:tabLst>
                      </a:pPr>
                      <a:r>
                        <a:rPr lang="en-GB" sz="2400">
                          <a:solidFill>
                            <a:sysClr val="windowText" lastClr="000000"/>
                          </a:solidFill>
                          <a:effectLst/>
                          <a:latin typeface="Century Gothic" panose="020B0502020202020204" pitchFamily="34" charset="0"/>
                        </a:rPr>
                        <a:t>C</a:t>
                      </a:r>
                      <a:r>
                        <a:rPr lang="en-GB" sz="2400" baseline="-25000">
                          <a:solidFill>
                            <a:sysClr val="windowText" lastClr="000000"/>
                          </a:solidFill>
                          <a:effectLst/>
                          <a:latin typeface="Century Gothic" panose="020B0502020202020204" pitchFamily="34" charset="0"/>
                        </a:rPr>
                        <a:t>2</a:t>
                      </a:r>
                      <a:r>
                        <a:rPr lang="en-GB" sz="2400">
                          <a:solidFill>
                            <a:sysClr val="windowText" lastClr="000000"/>
                          </a:solidFill>
                          <a:effectLst/>
                          <a:latin typeface="Century Gothic" panose="020B0502020202020204" pitchFamily="34" charset="0"/>
                        </a:rPr>
                        <a:t>H</a:t>
                      </a:r>
                      <a:r>
                        <a:rPr lang="en-GB" sz="2400" baseline="-25000">
                          <a:solidFill>
                            <a:sysClr val="windowText" lastClr="000000"/>
                          </a:solidFill>
                          <a:effectLst/>
                          <a:latin typeface="Century Gothic" panose="020B0502020202020204" pitchFamily="34" charset="0"/>
                        </a:rPr>
                        <a:t>5</a:t>
                      </a:r>
                      <a:r>
                        <a:rPr lang="en-GB" sz="2400">
                          <a:solidFill>
                            <a:sysClr val="windowText" lastClr="000000"/>
                          </a:solidFill>
                          <a:effectLst/>
                          <a:latin typeface="Century Gothic" panose="020B0502020202020204" pitchFamily="34" charset="0"/>
                        </a:rPr>
                        <a:t>COOH</a:t>
                      </a:r>
                      <a:endParaRPr lang="en-GB" sz="28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tabLst>
                          <a:tab pos="3822700" algn="l"/>
                        </a:tabLst>
                      </a:pPr>
                      <a:r>
                        <a:rPr lang="en-GB" sz="2400" dirty="0">
                          <a:solidFill>
                            <a:sysClr val="windowText" lastClr="000000"/>
                          </a:solidFill>
                          <a:effectLst/>
                          <a:latin typeface="Century Gothic" panose="020B0502020202020204" pitchFamily="34" charset="0"/>
                        </a:rPr>
                        <a:t>3.5</a:t>
                      </a:r>
                      <a:endParaRPr lang="en-GB" sz="28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095457"/>
                  </a:ext>
                </a:extLst>
              </a:tr>
            </a:tbl>
          </a:graphicData>
        </a:graphic>
      </p:graphicFrame>
      <p:sp>
        <p:nvSpPr>
          <p:cNvPr id="4" name="TextBox 3">
            <a:extLst>
              <a:ext uri="{FF2B5EF4-FFF2-40B4-BE49-F238E27FC236}">
                <a16:creationId xmlns:a16="http://schemas.microsoft.com/office/drawing/2014/main" id="{059766E8-653A-C59E-6458-66CC04C40B64}"/>
              </a:ext>
            </a:extLst>
          </p:cNvPr>
          <p:cNvSpPr txBox="1"/>
          <p:nvPr/>
        </p:nvSpPr>
        <p:spPr>
          <a:xfrm>
            <a:off x="515411" y="1035905"/>
            <a:ext cx="65553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 </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BDCDCDD7-048E-ADB0-B2F5-D16D7803C9E6}"/>
              </a:ext>
            </a:extLst>
          </p:cNvPr>
          <p:cNvSpPr txBox="1"/>
          <p:nvPr/>
        </p:nvSpPr>
        <p:spPr>
          <a:xfrm>
            <a:off x="3969811" y="2983238"/>
            <a:ext cx="148272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HCOOH</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049D9743-D6B9-16B9-2B83-FA648D0F672D}"/>
              </a:ext>
            </a:extLst>
          </p:cNvPr>
          <p:cNvSpPr txBox="1"/>
          <p:nvPr/>
        </p:nvSpPr>
        <p:spPr>
          <a:xfrm>
            <a:off x="1192744" y="4490305"/>
            <a:ext cx="263418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Propanoic acid</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75369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7AC15-FE73-E71B-E42C-4202E09069C2}"/>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746E0711-0014-806F-F37F-3FF9F30DE6BC}"/>
              </a:ext>
            </a:extLst>
          </p:cNvPr>
          <p:cNvSpPr txBox="1"/>
          <p:nvPr/>
        </p:nvSpPr>
        <p:spPr>
          <a:xfrm>
            <a:off x="464611" y="934304"/>
            <a:ext cx="10237255"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5b. The mass would decrease because carbon dioxide gas is produced, which can escape the flask. </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1CA7AAC3-00C8-FD3F-821D-01B557A7C1D7}"/>
              </a:ext>
            </a:extLst>
          </p:cNvPr>
          <p:cNvSpPr txBox="1"/>
          <p:nvPr/>
        </p:nvSpPr>
        <p:spPr>
          <a:xfrm>
            <a:off x="498477" y="2001104"/>
            <a:ext cx="10237255"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5c. The mass would not change if zinc oxide was added instead as only the salt and water would be produced, which would not leave the flask. </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2D211C9E-5728-941A-88FD-58BF412258D0}"/>
              </a:ext>
            </a:extLst>
          </p:cNvPr>
          <p:cNvSpPr txBox="1"/>
          <p:nvPr/>
        </p:nvSpPr>
        <p:spPr>
          <a:xfrm>
            <a:off x="515410" y="3423504"/>
            <a:ext cx="102372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5d. Mr = 12+(3x1)+12+16+16+1 = 60</a:t>
            </a:r>
            <a:endParaRPr lang="en-US" sz="2400" b="1" baseline="-25000" dirty="0">
              <a:solidFill>
                <a:schemeClr val="accent1"/>
              </a:solidFill>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EC8D199-F6CC-36EE-890B-5337F2F5D60B}"/>
                  </a:ext>
                </a:extLst>
              </p:cNvPr>
              <p:cNvSpPr txBox="1"/>
              <p:nvPr/>
            </p:nvSpPr>
            <p:spPr>
              <a:xfrm>
                <a:off x="532344" y="4151638"/>
                <a:ext cx="10237255" cy="157344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5e. </a:t>
                </a:r>
                <a14:m>
                  <m:oMath xmlns:m="http://schemas.openxmlformats.org/officeDocument/2006/math">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𝐛𝐲</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𝐞𝐥𝐞𝐦𝐞𝐧𝐭</m:t>
                        </m:r>
                      </m:num>
                      <m:den>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𝐜𝐨𝐦𝐩𝐨𝐮𝐧𝐝</m:t>
                        </m:r>
                      </m:den>
                    </m:f>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ea typeface="Cambria Math" panose="02040503050406030204" pitchFamily="18" charset="0"/>
                      </a:rPr>
                      <m:t>×</m:t>
                    </m:r>
                    <m:r>
                      <a:rPr lang="en-GB" sz="2400" b="1" i="0" smtClean="0">
                        <a:solidFill>
                          <a:schemeClr val="accent1"/>
                        </a:solidFill>
                        <a:latin typeface="Cambria Math" panose="02040503050406030204" pitchFamily="18" charset="0"/>
                        <a:ea typeface="Cambria Math" panose="02040503050406030204" pitchFamily="18" charset="0"/>
                      </a:rPr>
                      <m:t>𝟏𝟎𝟎</m:t>
                    </m:r>
                  </m:oMath>
                </a14:m>
                <a:r>
                  <a:rPr lang="en-US" sz="2400" b="1" baseline="-25000" dirty="0">
                    <a:solidFill>
                      <a:schemeClr val="accent1"/>
                    </a:solidFill>
                    <a:latin typeface="Century Gothic" panose="020B0502020202020204" pitchFamily="34" charset="0"/>
                  </a:rPr>
                  <a:t> </a:t>
                </a:r>
              </a:p>
              <a:p>
                <a14:m>
                  <m:oMath xmlns:m="http://schemas.openxmlformats.org/officeDocument/2006/math">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𝐛𝐲</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𝐦𝐚𝐬𝐬</m:t>
                    </m:r>
                    <m:r>
                      <a:rPr lang="en-GB" sz="2400" b="1" i="0">
                        <a:solidFill>
                          <a:schemeClr val="accent1"/>
                        </a:solidFill>
                        <a:latin typeface="Cambria Math" panose="02040503050406030204" pitchFamily="18" charset="0"/>
                      </a:rPr>
                      <m:t>= </m:t>
                    </m:r>
                    <m:f>
                      <m:fPr>
                        <m:ctrlPr>
                          <a:rPr lang="en-GB" sz="2400" b="1" i="1">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𝟐𝟒</m:t>
                        </m:r>
                      </m:num>
                      <m:den>
                        <m:r>
                          <a:rPr lang="en-GB" sz="2400" b="1" i="0" smtClean="0">
                            <a:solidFill>
                              <a:schemeClr val="accent1"/>
                            </a:solidFill>
                            <a:latin typeface="Cambria Math" panose="02040503050406030204" pitchFamily="18" charset="0"/>
                          </a:rPr>
                          <m:t>𝟔𝟎</m:t>
                        </m:r>
                      </m:den>
                    </m:f>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ea typeface="Cambria Math" panose="02040503050406030204" pitchFamily="18" charset="0"/>
                      </a:rPr>
                      <m:t>×</m:t>
                    </m:r>
                    <m:r>
                      <a:rPr lang="en-GB" sz="2400" b="1" i="0" smtClean="0">
                        <a:solidFill>
                          <a:schemeClr val="accent1"/>
                        </a:solidFill>
                        <a:latin typeface="Cambria Math" panose="02040503050406030204" pitchFamily="18" charset="0"/>
                        <a:ea typeface="Cambria Math" panose="02040503050406030204" pitchFamily="18" charset="0"/>
                      </a:rPr>
                      <m:t>𝟏𝟎𝟎</m:t>
                    </m:r>
                  </m:oMath>
                </a14:m>
                <a:r>
                  <a:rPr lang="en-US" sz="2400" b="1" baseline="-25000" dirty="0">
                    <a:solidFill>
                      <a:schemeClr val="accent1"/>
                    </a:solidFill>
                    <a:latin typeface="Century Gothic" panose="020B0502020202020204" pitchFamily="34" charset="0"/>
                  </a:rPr>
                  <a:t> </a:t>
                </a:r>
              </a:p>
              <a:p>
                <a:pPr/>
                <a14:m>
                  <m:oMathPara xmlns:m="http://schemas.openxmlformats.org/officeDocument/2006/math">
                    <m:oMathParaPr>
                      <m:jc m:val="left"/>
                    </m:oMathParaPr>
                    <m:oMath xmlns:m="http://schemas.openxmlformats.org/officeDocument/2006/math">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𝐛𝐲</m:t>
                      </m:r>
                      <m:r>
                        <a:rPr lang="en-GB" sz="2400" b="1" i="0">
                          <a:solidFill>
                            <a:schemeClr val="accent1"/>
                          </a:solidFill>
                          <a:latin typeface="Cambria Math" panose="02040503050406030204" pitchFamily="18" charset="0"/>
                        </a:rPr>
                        <m:t> </m:t>
                      </m:r>
                      <m:r>
                        <a:rPr lang="en-GB" sz="2400" b="1" i="0">
                          <a:solidFill>
                            <a:schemeClr val="accent1"/>
                          </a:solidFill>
                          <a:latin typeface="Cambria Math" panose="02040503050406030204" pitchFamily="18" charset="0"/>
                        </a:rPr>
                        <m:t>𝐦𝐚𝐬𝐬</m:t>
                      </m:r>
                      <m:r>
                        <a:rPr lang="en-GB" sz="2400" b="1" i="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𝟒𝟎</m:t>
                      </m:r>
                      <m:r>
                        <a:rPr lang="en-GB" sz="2400" b="1" i="0" smtClean="0">
                          <a:solidFill>
                            <a:schemeClr val="accent1"/>
                          </a:solidFill>
                          <a:latin typeface="Cambria Math" panose="02040503050406030204" pitchFamily="18" charset="0"/>
                        </a:rPr>
                        <m:t> %</m:t>
                      </m:r>
                    </m:oMath>
                  </m:oMathPara>
                </a14:m>
                <a:endParaRPr lang="en-US" sz="2400" b="1" baseline="-25000" dirty="0">
                  <a:solidFill>
                    <a:schemeClr val="accent1"/>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0EC8D199-F6CC-36EE-890B-5337F2F5D60B}"/>
                  </a:ext>
                </a:extLst>
              </p:cNvPr>
              <p:cNvSpPr txBox="1">
                <a:spLocks noRot="1" noChangeAspect="1" noMove="1" noResize="1" noEditPoints="1" noAdjustHandles="1" noChangeArrowheads="1" noChangeShapeType="1" noTextEdit="1"/>
              </p:cNvSpPr>
              <p:nvPr/>
            </p:nvSpPr>
            <p:spPr>
              <a:xfrm>
                <a:off x="532344" y="4151638"/>
                <a:ext cx="10237255" cy="1573444"/>
              </a:xfrm>
              <a:prstGeom prst="rect">
                <a:avLst/>
              </a:prstGeom>
              <a:blipFill>
                <a:blip r:embed="rId2"/>
                <a:stretch>
                  <a:fillRect l="-866" b="-5600"/>
                </a:stretch>
              </a:blipFill>
            </p:spPr>
            <p:txBody>
              <a:bodyPr/>
              <a:lstStyle/>
              <a:p>
                <a:r>
                  <a:rPr lang="en-GB">
                    <a:noFill/>
                  </a:rPr>
                  <a:t> </a:t>
                </a:r>
              </a:p>
            </p:txBody>
          </p:sp>
        </mc:Fallback>
      </mc:AlternateContent>
    </p:spTree>
    <p:extLst>
      <p:ext uri="{BB962C8B-B14F-4D97-AF65-F5344CB8AC3E}">
        <p14:creationId xmlns:p14="http://schemas.microsoft.com/office/powerpoint/2010/main" val="1052761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2C532-7B97-26A5-CE73-51749F819142}"/>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DFDD9713-D92C-5439-A08E-AE53C7368B6E}"/>
              </a:ext>
            </a:extLst>
          </p:cNvPr>
          <p:cNvSpPr txBox="1"/>
          <p:nvPr/>
        </p:nvSpPr>
        <p:spPr>
          <a:xfrm>
            <a:off x="481544" y="883504"/>
            <a:ext cx="10237255"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A chemical compound that contains carbon atoms, chemically bonded to other atoms.</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07058668-024A-F1D6-7C9C-AF0E5B300875}"/>
              </a:ext>
            </a:extLst>
          </p:cNvPr>
          <p:cNvSpPr txBox="1"/>
          <p:nvPr/>
        </p:nvSpPr>
        <p:spPr>
          <a:xfrm>
            <a:off x="498477" y="2001104"/>
            <a:ext cx="10237255"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 Compound A: Propanol</a:t>
            </a:r>
          </a:p>
          <a:p>
            <a:r>
              <a:rPr lang="en-US" sz="2400" b="1" dirty="0">
                <a:solidFill>
                  <a:schemeClr val="accent1"/>
                </a:solidFill>
                <a:latin typeface="Century Gothic" panose="020B0502020202020204" pitchFamily="34" charset="0"/>
              </a:rPr>
              <a:t>Compound B: Propanoic acid</a:t>
            </a:r>
          </a:p>
        </p:txBody>
      </p:sp>
      <p:sp>
        <p:nvSpPr>
          <p:cNvPr id="7" name="TextBox 6">
            <a:extLst>
              <a:ext uri="{FF2B5EF4-FFF2-40B4-BE49-F238E27FC236}">
                <a16:creationId xmlns:a16="http://schemas.microsoft.com/office/drawing/2014/main" id="{0F4B0560-AF06-187E-C076-8F4AF7C4EED3}"/>
              </a:ext>
            </a:extLst>
          </p:cNvPr>
          <p:cNvSpPr txBox="1"/>
          <p:nvPr/>
        </p:nvSpPr>
        <p:spPr>
          <a:xfrm>
            <a:off x="532344" y="3084837"/>
            <a:ext cx="10237255" cy="230832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 Any of the below tests: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a metal carbonate, compound B would cause effervescence</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a metal, compound B would cause effervescence</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an indicator (e.g. Universal Indicator), compound B would show an acidic pH/orange-red </a:t>
            </a:r>
            <a:r>
              <a:rPr lang="en-US" sz="2400" b="1" dirty="0" err="1">
                <a:solidFill>
                  <a:schemeClr val="accent1"/>
                </a:solidFill>
                <a:latin typeface="Century Gothic" panose="020B0502020202020204" pitchFamily="34" charset="0"/>
              </a:rPr>
              <a:t>colour</a:t>
            </a:r>
            <a:endParaRPr lang="en-US" sz="24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9666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69B8-F195-49C9-D7E9-2DC53344DB9B}"/>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58097620-EBC4-E1B8-C516-701EE103D90A}"/>
              </a:ext>
            </a:extLst>
          </p:cNvPr>
          <p:cNvSpPr txBox="1"/>
          <p:nvPr/>
        </p:nvSpPr>
        <p:spPr>
          <a:xfrm>
            <a:off x="447677" y="866571"/>
            <a:ext cx="102372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An acid that only partially ionises/dissociates in solution.</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2A555CE1-1BCC-ECA1-0965-C8C6A3F5E4C0}"/>
              </a:ext>
            </a:extLst>
          </p:cNvPr>
          <p:cNvSpPr txBox="1"/>
          <p:nvPr/>
        </p:nvSpPr>
        <p:spPr>
          <a:xfrm>
            <a:off x="447677" y="1408438"/>
            <a:ext cx="1023725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Hydrochloric acid, nitric acid, sulfuric acid</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204E2AF1-B1E5-88A0-4222-83C591777271}"/>
              </a:ext>
            </a:extLst>
          </p:cNvPr>
          <p:cNvSpPr txBox="1"/>
          <p:nvPr/>
        </p:nvSpPr>
        <p:spPr>
          <a:xfrm>
            <a:off x="498477" y="2001104"/>
            <a:ext cx="10237255"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If two acids had the same concentration, the stronger acid would have a lower pH</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F125F74A-91FF-454A-95C4-463001BB4C9C}"/>
              </a:ext>
            </a:extLst>
          </p:cNvPr>
          <p:cNvSpPr txBox="1"/>
          <p:nvPr/>
        </p:nvSpPr>
        <p:spPr>
          <a:xfrm>
            <a:off x="515411" y="2932437"/>
            <a:ext cx="10237255"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7d. If two acids had the same strength, the more concentrated acid would have a lower pH</a:t>
            </a:r>
            <a:endParaRPr lang="en-US" sz="2400" b="1" baseline="-25000" dirty="0">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E58A4F-E33D-DFBE-1673-A3D99C2FAE2C}"/>
                  </a:ext>
                </a:extLst>
              </p:cNvPr>
              <p:cNvSpPr txBox="1"/>
              <p:nvPr/>
            </p:nvSpPr>
            <p:spPr>
              <a:xfrm>
                <a:off x="515412" y="3829905"/>
                <a:ext cx="4683122" cy="1530804"/>
              </a:xfrm>
              <a:prstGeom prst="rect">
                <a:avLst/>
              </a:prstGeom>
              <a:noFill/>
            </p:spPr>
            <p:txBody>
              <a:bodyPr wrap="square">
                <a:spAutoFit/>
              </a:bodyPr>
              <a:lstStyle/>
              <a:p>
                <a:r>
                  <a:rPr lang="en-US" sz="2400" b="1" i="1" dirty="0">
                    <a:solidFill>
                      <a:schemeClr val="accent1"/>
                    </a:solidFill>
                    <a:latin typeface="Century Gothic" panose="020B0502020202020204" pitchFamily="34" charset="0"/>
                  </a:rPr>
                  <a:t>7e. </a:t>
                </a:r>
                <a14:m>
                  <m:oMath xmlns:m="http://schemas.openxmlformats.org/officeDocument/2006/math">
                    <m:r>
                      <a:rPr lang="en-GB" sz="2400" b="1" i="1" smtClean="0">
                        <a:solidFill>
                          <a:schemeClr val="accent1"/>
                        </a:solidFill>
                        <a:latin typeface="Cambria Math" panose="02040503050406030204" pitchFamily="18" charset="0"/>
                      </a:rPr>
                      <m:t>𝒏𝒖𝒎𝒃𝒆𝒓</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𝒐𝒇</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𝒎𝒐𝒍𝒆𝒔</m:t>
                    </m:r>
                    <m:r>
                      <a:rPr lang="en-GB" sz="2400" b="1" i="1"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𝒎𝒂𝒔𝒔</m:t>
                        </m:r>
                      </m:num>
                      <m:den>
                        <m:r>
                          <a:rPr lang="en-GB" sz="2400" b="1" i="1" smtClean="0">
                            <a:solidFill>
                              <a:schemeClr val="accent1"/>
                            </a:solidFill>
                            <a:latin typeface="Cambria Math" panose="02040503050406030204" pitchFamily="18" charset="0"/>
                          </a:rPr>
                          <m:t>𝑴𝒓</m:t>
                        </m:r>
                      </m:den>
                    </m:f>
                  </m:oMath>
                </a14:m>
                <a:endParaRPr lang="en-US" sz="2400" b="1" i="1" baseline="-25000" dirty="0">
                  <a:solidFill>
                    <a:schemeClr val="accent1"/>
                  </a:solidFill>
                  <a:latin typeface="Century Gothic" panose="020B0502020202020204" pitchFamily="34" charset="0"/>
                </a:endParaRPr>
              </a:p>
              <a:p>
                <a14:m>
                  <m:oMath xmlns:m="http://schemas.openxmlformats.org/officeDocument/2006/math">
                    <m:r>
                      <a:rPr lang="en-GB" sz="2400" b="1" i="1" smtClean="0">
                        <a:solidFill>
                          <a:schemeClr val="accent1"/>
                        </a:solidFill>
                        <a:latin typeface="Cambria Math" panose="02040503050406030204" pitchFamily="18" charset="0"/>
                      </a:rPr>
                      <m:t>𝒏𝒖𝒎𝒃𝒆𝒓</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𝒐𝒇</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𝒎𝒐𝒍𝒆𝒔</m:t>
                    </m:r>
                    <m:r>
                      <a:rPr lang="en-GB" sz="2400" b="1" i="1">
                        <a:solidFill>
                          <a:schemeClr val="accent1"/>
                        </a:solidFill>
                        <a:latin typeface="Cambria Math" panose="02040503050406030204" pitchFamily="18" charset="0"/>
                      </a:rPr>
                      <m:t>= </m:t>
                    </m:r>
                    <m:f>
                      <m:fPr>
                        <m:ctrlPr>
                          <a:rPr lang="en-GB" sz="2400" b="1" i="1">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𝟓</m:t>
                        </m:r>
                      </m:num>
                      <m:den>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𝟑𝟓</m:t>
                        </m:r>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𝟓</m:t>
                        </m:r>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𝟏</m:t>
                        </m:r>
                        <m:r>
                          <a:rPr lang="en-GB" sz="2400" b="1" i="1" smtClean="0">
                            <a:solidFill>
                              <a:schemeClr val="accent1"/>
                            </a:solidFill>
                            <a:latin typeface="Cambria Math" panose="02040503050406030204" pitchFamily="18" charset="0"/>
                          </a:rPr>
                          <m:t>)</m:t>
                        </m:r>
                      </m:den>
                    </m:f>
                  </m:oMath>
                </a14:m>
                <a:r>
                  <a:rPr lang="en-US" sz="2400" b="1" i="1" baseline="-25000" dirty="0">
                    <a:solidFill>
                      <a:schemeClr val="accent1"/>
                    </a:solidFill>
                    <a:latin typeface="Century Gothic" panose="020B0502020202020204" pitchFamily="34" charset="0"/>
                  </a:rPr>
                  <a:t> </a:t>
                </a:r>
              </a:p>
              <a:p>
                <a:pPr/>
                <a14:m>
                  <m:oMathPara xmlns:m="http://schemas.openxmlformats.org/officeDocument/2006/math">
                    <m:oMathParaPr>
                      <m:jc m:val="left"/>
                    </m:oMathParaPr>
                    <m:oMath xmlns:m="http://schemas.openxmlformats.org/officeDocument/2006/math">
                      <m:r>
                        <a:rPr lang="en-GB" sz="2400" b="1" i="1" smtClean="0">
                          <a:solidFill>
                            <a:schemeClr val="accent1"/>
                          </a:solidFill>
                          <a:latin typeface="Cambria Math" panose="02040503050406030204" pitchFamily="18" charset="0"/>
                        </a:rPr>
                        <m:t>𝒏𝒖𝒎𝒃𝒆𝒓</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𝒐𝒇</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𝒎𝒐𝒍𝒆𝒔</m:t>
                      </m:r>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𝟎</m:t>
                      </m:r>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𝟏𝟑𝟔𝟗</m:t>
                      </m:r>
                      <m:r>
                        <a:rPr lang="en-GB" sz="2400" b="1" i="1" smtClean="0">
                          <a:solidFill>
                            <a:schemeClr val="accent1"/>
                          </a:solidFill>
                          <a:latin typeface="Cambria Math" panose="02040503050406030204" pitchFamily="18" charset="0"/>
                        </a:rPr>
                        <m:t>…</m:t>
                      </m:r>
                    </m:oMath>
                  </m:oMathPara>
                </a14:m>
                <a:endParaRPr lang="en-US" sz="2400" b="1" i="1" baseline="-25000"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80E58A4F-E33D-DFBE-1673-A3D99C2FAE2C}"/>
                  </a:ext>
                </a:extLst>
              </p:cNvPr>
              <p:cNvSpPr txBox="1">
                <a:spLocks noRot="1" noChangeAspect="1" noMove="1" noResize="1" noEditPoints="1" noAdjustHandles="1" noChangeArrowheads="1" noChangeShapeType="1" noTextEdit="1"/>
              </p:cNvSpPr>
              <p:nvPr/>
            </p:nvSpPr>
            <p:spPr>
              <a:xfrm>
                <a:off x="515412" y="3829905"/>
                <a:ext cx="4683122" cy="1530804"/>
              </a:xfrm>
              <a:prstGeom prst="rect">
                <a:avLst/>
              </a:prstGeom>
              <a:blipFill>
                <a:blip r:embed="rId2"/>
                <a:stretch>
                  <a:fillRect l="-1892" t="-1653" b="-661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17A6FB0-D4A6-4CB6-86D2-88A45F6418F4}"/>
                  </a:ext>
                </a:extLst>
              </p:cNvPr>
              <p:cNvSpPr txBox="1"/>
              <p:nvPr/>
            </p:nvSpPr>
            <p:spPr>
              <a:xfrm>
                <a:off x="5456767" y="3579163"/>
                <a:ext cx="6138332" cy="18491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𝐜𝐨𝐧𝐜𝐞𝐧𝐭𝐫𝐚𝐭𝐢𝐨𝐧</m:t>
                      </m:r>
                      <m:r>
                        <a:rPr lang="en-GB" sz="2400" b="1" i="0">
                          <a:solidFill>
                            <a:schemeClr val="accent1"/>
                          </a:solidFill>
                          <a:latin typeface="Cambria Math" panose="02040503050406030204" pitchFamily="18" charset="0"/>
                        </a:rPr>
                        <m:t>= </m:t>
                      </m:r>
                      <m:f>
                        <m:fPr>
                          <m:ctrlPr>
                            <a:rPr lang="en-GB" sz="2400" b="1" i="1">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num>
                        <m:den>
                          <m:r>
                            <a:rPr lang="en-GB" sz="2400" b="1" i="0" smtClean="0">
                              <a:solidFill>
                                <a:schemeClr val="accent1"/>
                              </a:solidFill>
                              <a:latin typeface="Cambria Math" panose="02040503050406030204" pitchFamily="18" charset="0"/>
                            </a:rPr>
                            <m:t>𝐯𝐨𝐥𝐮𝐦𝐞</m:t>
                          </m:r>
                        </m:den>
                      </m:f>
                    </m:oMath>
                  </m:oMathPara>
                </a14:m>
                <a:endParaRPr lang="en-GB" sz="24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a:solidFill>
                            <a:schemeClr val="accent1"/>
                          </a:solidFill>
                          <a:latin typeface="Cambria Math" panose="02040503050406030204" pitchFamily="18" charset="0"/>
                        </a:rPr>
                        <m:t>𝐜𝐨𝐧𝐜𝐞𝐧𝐭𝐫𝐚𝐭𝐢𝐨𝐧</m:t>
                      </m:r>
                      <m:r>
                        <a:rPr lang="en-GB" sz="2400" b="1" i="0">
                          <a:solidFill>
                            <a:schemeClr val="accent1"/>
                          </a:solidFill>
                          <a:latin typeface="Cambria Math" panose="02040503050406030204" pitchFamily="18" charset="0"/>
                        </a:rPr>
                        <m:t>= </m:t>
                      </m:r>
                      <m:f>
                        <m:fPr>
                          <m:ctrlPr>
                            <a:rPr lang="en-GB" sz="2400" b="1" i="1">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𝟏𝟑𝟔𝟗</m:t>
                          </m:r>
                          <m:r>
                            <a:rPr lang="en-GB" sz="2400" b="1" i="0" smtClean="0">
                              <a:solidFill>
                                <a:schemeClr val="accent1"/>
                              </a:solidFill>
                              <a:latin typeface="Cambria Math" panose="02040503050406030204" pitchFamily="18" charset="0"/>
                            </a:rPr>
                            <m:t>…</m:t>
                          </m:r>
                        </m:num>
                        <m:den>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den>
                      </m:f>
                    </m:oMath>
                  </m:oMathPara>
                </a14:m>
                <a:endParaRPr lang="en-US" sz="24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400" b="1" i="0">
                          <a:solidFill>
                            <a:schemeClr val="accent1"/>
                          </a:solidFill>
                          <a:latin typeface="Cambria Math" panose="02040503050406030204" pitchFamily="18" charset="0"/>
                        </a:rPr>
                        <m:t>𝐜𝐨𝐧𝐜𝐞𝐧𝐭𝐫𝐚𝐭𝐢𝐨𝐧</m:t>
                      </m:r>
                      <m:r>
                        <a:rPr lang="en-GB" sz="2400" b="1" i="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𝟑𝟕</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𝐝𝐦𝟑</m:t>
                      </m:r>
                    </m:oMath>
                  </m:oMathPara>
                </a14:m>
                <a:endParaRPr lang="en-US" sz="2400" b="1" baseline="30000"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717A6FB0-D4A6-4CB6-86D2-88A45F6418F4}"/>
                  </a:ext>
                </a:extLst>
              </p:cNvPr>
              <p:cNvSpPr txBox="1">
                <a:spLocks noRot="1" noChangeAspect="1" noMove="1" noResize="1" noEditPoints="1" noAdjustHandles="1" noChangeArrowheads="1" noChangeShapeType="1" noTextEdit="1"/>
              </p:cNvSpPr>
              <p:nvPr/>
            </p:nvSpPr>
            <p:spPr>
              <a:xfrm>
                <a:off x="5456767" y="3579163"/>
                <a:ext cx="6138332" cy="1849161"/>
              </a:xfrm>
              <a:prstGeom prst="rect">
                <a:avLst/>
              </a:prstGeom>
              <a:blipFill>
                <a:blip r:embed="rId3"/>
                <a:stretch>
                  <a:fillRect l="-207" b="-4762"/>
                </a:stretch>
              </a:blipFill>
            </p:spPr>
            <p:txBody>
              <a:bodyPr/>
              <a:lstStyle/>
              <a:p>
                <a:r>
                  <a:rPr lang="en-GB">
                    <a:noFill/>
                  </a:rPr>
                  <a:t> </a:t>
                </a:r>
              </a:p>
            </p:txBody>
          </p:sp>
        </mc:Fallback>
      </mc:AlternateContent>
    </p:spTree>
    <p:extLst>
      <p:ext uri="{BB962C8B-B14F-4D97-AF65-F5344CB8AC3E}">
        <p14:creationId xmlns:p14="http://schemas.microsoft.com/office/powerpoint/2010/main" val="313463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330453" y="815568"/>
            <a:ext cx="11251950" cy="1569660"/>
          </a:xfrm>
          <a:prstGeom prst="rect">
            <a:avLst/>
          </a:prstGeom>
          <a:noFill/>
        </p:spPr>
        <p:txBody>
          <a:bodyPr wrap="square" rtlCol="0">
            <a:spAutoFit/>
          </a:bodyPr>
          <a:lstStyle/>
          <a:p>
            <a:pPr marL="457200" marR="0" lvl="0" indent="-457200" algn="l" rtl="0">
              <a:spcBef>
                <a:spcPts val="0"/>
              </a:spcBef>
              <a:spcAft>
                <a:spcPts val="0"/>
              </a:spcAft>
              <a:buClr>
                <a:schemeClr val="dk1"/>
              </a:buClr>
              <a:buSzPts val="2400"/>
              <a:buFont typeface="Calibri"/>
              <a:buAutoNum type="arabicPeriod"/>
            </a:pPr>
            <a:r>
              <a:rPr lang="en-GB" sz="2400" dirty="0">
                <a:solidFill>
                  <a:schemeClr val="dk1"/>
                </a:solidFill>
                <a:latin typeface="Century Gothic"/>
                <a:ea typeface="Century Gothic"/>
                <a:cs typeface="Century Gothic"/>
                <a:sym typeface="Century Gothic"/>
              </a:rPr>
              <a:t>Choose the functional group found in carboxylic acids.</a:t>
            </a:r>
            <a:endParaRPr lang="en-GB" sz="2400" dirty="0"/>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A. Hydroxyl group</a:t>
            </a:r>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B. Carboxyl group</a:t>
            </a:r>
            <a:endParaRPr lang="en-GB" sz="2400" dirty="0"/>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C. Carboxylate group</a:t>
            </a:r>
          </a:p>
        </p:txBody>
      </p:sp>
      <p:sp>
        <p:nvSpPr>
          <p:cNvPr id="4" name="TextBox 3">
            <a:extLst>
              <a:ext uri="{FF2B5EF4-FFF2-40B4-BE49-F238E27FC236}">
                <a16:creationId xmlns:a16="http://schemas.microsoft.com/office/drawing/2014/main" id="{49D9FD6F-2370-714D-B4BC-9DA02B16D063}"/>
              </a:ext>
            </a:extLst>
          </p:cNvPr>
          <p:cNvSpPr txBox="1"/>
          <p:nvPr/>
        </p:nvSpPr>
        <p:spPr>
          <a:xfrm>
            <a:off x="366060" y="2550685"/>
            <a:ext cx="1101776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Which carboxylic acid has the formula CH</a:t>
            </a:r>
            <a:r>
              <a:rPr lang="en-GB" sz="2400" baseline="-25000" dirty="0">
                <a:latin typeface="Century Gothic" panose="020B0502020202020204" pitchFamily="34" charset="0"/>
              </a:rPr>
              <a:t>3</a:t>
            </a:r>
            <a:r>
              <a:rPr lang="en-GB" sz="2400" dirty="0">
                <a:latin typeface="Century Gothic" panose="020B0502020202020204" pitchFamily="34" charset="0"/>
              </a:rPr>
              <a:t>COOH?</a:t>
            </a:r>
          </a:p>
          <a:p>
            <a:pPr marL="914400" lvl="1" indent="-457200">
              <a:buFont typeface="Wingdings" pitchFamily="2" charset="2"/>
              <a:buChar char="q"/>
            </a:pPr>
            <a:r>
              <a:rPr lang="en-GB" sz="2400" dirty="0">
                <a:latin typeface="Century Gothic" panose="020B0502020202020204" pitchFamily="34" charset="0"/>
              </a:rPr>
              <a:t>A. Methanoic acid</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Ethanoic acid</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Propanoic acid</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351447" y="4301988"/>
            <a:ext cx="11183973" cy="2308324"/>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are the products of a reaction between a carboxylic acid and a metal carbonate?</a:t>
            </a:r>
          </a:p>
          <a:p>
            <a:pPr marL="914400" lvl="1" indent="-457200">
              <a:buFont typeface="Wingdings" pitchFamily="2" charset="2"/>
              <a:buChar char="q"/>
            </a:pPr>
            <a:r>
              <a:rPr lang="en-GB" sz="2400" dirty="0">
                <a:latin typeface="Century Gothic" panose="020B0502020202020204" pitchFamily="34" charset="0"/>
              </a:rPr>
              <a:t>A. A salt, water and carbon dioxide</a:t>
            </a:r>
          </a:p>
          <a:p>
            <a:pPr marL="914400" lvl="1" indent="-457200">
              <a:buFont typeface="Wingdings" pitchFamily="2" charset="2"/>
              <a:buChar char="q"/>
            </a:pPr>
            <a:r>
              <a:rPr lang="en-GB" sz="2400" dirty="0">
                <a:latin typeface="Century Gothic" panose="020B0502020202020204" pitchFamily="34" charset="0"/>
              </a:rPr>
              <a:t>B. A salt, water and hydrogen </a:t>
            </a:r>
          </a:p>
          <a:p>
            <a:pPr marL="914400" lvl="1" indent="-457200">
              <a:buFont typeface="Wingdings" pitchFamily="2" charset="2"/>
              <a:buChar char="q"/>
            </a:pPr>
            <a:r>
              <a:rPr lang="en-GB" sz="2400" dirty="0">
                <a:latin typeface="Century Gothic" panose="020B0502020202020204" pitchFamily="34" charset="0"/>
              </a:rPr>
              <a:t>C. A salt and water</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777903" y="1358794"/>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831287" y="310356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11233" y="4834442"/>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217397362"/>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C5.1.10</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2623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a:t>
            </a:r>
            <a:r>
              <a:rPr lang="en-GB" sz="2400" b="1" u="sng" dirty="0" err="1">
                <a:solidFill>
                  <a:schemeClr val="dk1"/>
                </a:solidFill>
                <a:latin typeface="Century Gothic"/>
                <a:ea typeface="Century Gothic"/>
                <a:cs typeface="Century Gothic"/>
                <a:sym typeface="Century Gothic"/>
              </a:rPr>
              <a:t>Carboyxlic</a:t>
            </a:r>
            <a:r>
              <a:rPr lang="en-GB" sz="2400" b="1" u="sng" dirty="0">
                <a:solidFill>
                  <a:schemeClr val="dk1"/>
                </a:solidFill>
                <a:latin typeface="Century Gothic"/>
                <a:ea typeface="Century Gothic"/>
                <a:cs typeface="Century Gothic"/>
                <a:sym typeface="Century Gothic"/>
              </a:rPr>
              <a:t> Acids </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two methods of producing ethanol.</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functional group found in alcohols.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conditions needed for the hydration of ethene.</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alkanes.</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pH range of an acid.</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10685056" cy="193899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Describe three ways of determining if a substance is an acid or an alkali.</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Name some common acids.</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Identify the ion that makes substances acidic.</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821266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Carboxylic Acids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97394" y="5230102"/>
            <a:ext cx="9815099" cy="1446550"/>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200" dirty="0">
                <a:solidFill>
                  <a:schemeClr val="dk1"/>
                </a:solidFill>
                <a:latin typeface="Century Gothic"/>
                <a:ea typeface="Century Gothic"/>
                <a:cs typeface="Century Gothic"/>
                <a:sym typeface="Century Gothic"/>
              </a:rPr>
              <a:t>Give an example of a carboxylic acid.</a:t>
            </a:r>
          </a:p>
          <a:p>
            <a:pPr marL="457200" marR="0" lvl="0" indent="-457200" algn="l" rtl="0">
              <a:lnSpc>
                <a:spcPct val="100000"/>
              </a:lnSpc>
              <a:spcBef>
                <a:spcPts val="0"/>
              </a:spcBef>
              <a:spcAft>
                <a:spcPts val="0"/>
              </a:spcAft>
              <a:buClr>
                <a:schemeClr val="dk1"/>
              </a:buClr>
              <a:buSzPct val="100000"/>
              <a:buFont typeface="+mj-lt"/>
              <a:buAutoNum type="arabicPeriod"/>
            </a:pPr>
            <a:r>
              <a:rPr lang="en-GB" sz="2200" dirty="0">
                <a:solidFill>
                  <a:schemeClr val="dk1"/>
                </a:solidFill>
                <a:latin typeface="Century Gothic"/>
                <a:ea typeface="Century Gothic"/>
                <a:cs typeface="Century Gothic"/>
                <a:sym typeface="Century Gothic"/>
              </a:rPr>
              <a:t>Give the other name for ethanoic acid.</a:t>
            </a:r>
            <a:endParaRPr lang="en-GB" sz="22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200" dirty="0">
                <a:solidFill>
                  <a:schemeClr val="dk1"/>
                </a:solidFill>
                <a:latin typeface="Century Gothic"/>
                <a:sym typeface="Century Gothic"/>
              </a:rPr>
              <a:t>Give one use for ethanoic acid.</a:t>
            </a:r>
          </a:p>
          <a:p>
            <a:pPr marL="457200" lvl="0" indent="-457200">
              <a:buClr>
                <a:schemeClr val="dk1"/>
              </a:buClr>
              <a:buSzPct val="100000"/>
              <a:buFont typeface="+mj-lt"/>
              <a:buAutoNum type="arabicPeriod"/>
            </a:pPr>
            <a:r>
              <a:rPr lang="en-GB" sz="2200" dirty="0">
                <a:solidFill>
                  <a:schemeClr val="dk1"/>
                </a:solidFill>
                <a:latin typeface="Century Gothic"/>
                <a:sym typeface="Century Gothic"/>
              </a:rPr>
              <a:t>Describe how ethanoic acid is made.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0188095C-9458-C614-B20A-FE09EB2D4093}"/>
              </a:ext>
            </a:extLst>
          </p:cNvPr>
          <p:cNvSpPr txBox="1"/>
          <p:nvPr/>
        </p:nvSpPr>
        <p:spPr>
          <a:xfrm>
            <a:off x="342899" y="1269509"/>
            <a:ext cx="10951633" cy="3693319"/>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200" dirty="0">
                <a:solidFill>
                  <a:schemeClr val="dk1"/>
                </a:solidFill>
                <a:latin typeface="Century Gothic"/>
                <a:ea typeface="Century Gothic"/>
                <a:cs typeface="Arial"/>
                <a:sym typeface="Century Gothic"/>
              </a:rPr>
              <a:t>Carboxylic acids are another homologous series of organic (carbon-containing compounds). As with other organic compounds, the carboxylic acids have many different uses for humans, and we use many of them without realising it. One of the most abundant carboxylic acids is ethanoic acid, which is sometimes also called acetic acid. This acid is the main component of vinegar (other than water) and is used to flavour different foods. Often ethanoic acid used in vinegar is made from a double fermentation process, where ethanol is made from plant sugars using yeast, then fermented again using bacteria to produce ethanoic acid.</a:t>
            </a:r>
            <a:endParaRPr lang="en-GB" sz="22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C5.1.10</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1315006"/>
            <a:ext cx="6619984" cy="1217993"/>
          </a:xfrm>
        </p:spPr>
        <p:txBody>
          <a:bodyPr/>
          <a:lstStyle/>
          <a:p>
            <a:r>
              <a:rPr lang="en-US" dirty="0">
                <a:latin typeface="Century Gothic" panose="020B0502020202020204" pitchFamily="34" charset="0"/>
              </a:rPr>
              <a:t>Taking it Further: Carboxylic Acids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15/08/2024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7108292" cy="258532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60043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Identify the functional group found in carboxylic acids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Draw structural formulae of carboxylic acids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Write chemical equations for reactions of carboxylic acids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8838581" y="4997932"/>
            <a:ext cx="2398236" cy="6884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-COOH</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3910631"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carboxylic acid</a:t>
            </a:r>
          </a:p>
        </p:txBody>
      </p:sp>
      <p:sp>
        <p:nvSpPr>
          <p:cNvPr id="7" name="Rectangle 6">
            <a:extLst>
              <a:ext uri="{FF2B5EF4-FFF2-40B4-BE49-F238E27FC236}">
                <a16:creationId xmlns:a16="http://schemas.microsoft.com/office/drawing/2014/main" id="{721D3180-3077-A645-EE0D-E910FF436CA9}"/>
              </a:ext>
            </a:extLst>
          </p:cNvPr>
          <p:cNvSpPr/>
          <p:nvPr/>
        </p:nvSpPr>
        <p:spPr>
          <a:xfrm>
            <a:off x="5972158" y="5000402"/>
            <a:ext cx="2834493"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carboxyl</a:t>
            </a:r>
          </a:p>
        </p:txBody>
      </p:sp>
      <p:sp>
        <p:nvSpPr>
          <p:cNvPr id="12" name="Rectangle 11">
            <a:extLst>
              <a:ext uri="{FF2B5EF4-FFF2-40B4-BE49-F238E27FC236}">
                <a16:creationId xmlns:a16="http://schemas.microsoft.com/office/drawing/2014/main" id="{E977144D-1BC5-68A1-AD8D-AFD769D90983}"/>
              </a:ext>
            </a:extLst>
          </p:cNvPr>
          <p:cNvSpPr/>
          <p:nvPr/>
        </p:nvSpPr>
        <p:spPr>
          <a:xfrm>
            <a:off x="1984216" y="5723148"/>
            <a:ext cx="1459072"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strong</a:t>
            </a:r>
          </a:p>
        </p:txBody>
      </p:sp>
      <p:sp>
        <p:nvSpPr>
          <p:cNvPr id="4" name="Rectangle 3">
            <a:extLst>
              <a:ext uri="{FF2B5EF4-FFF2-40B4-BE49-F238E27FC236}">
                <a16:creationId xmlns:a16="http://schemas.microsoft.com/office/drawing/2014/main" id="{F38EC70A-FECD-FA02-FF41-5D01E18B0913}"/>
              </a:ext>
            </a:extLst>
          </p:cNvPr>
          <p:cNvSpPr/>
          <p:nvPr/>
        </p:nvSpPr>
        <p:spPr>
          <a:xfrm>
            <a:off x="3479641" y="5732673"/>
            <a:ext cx="1459072"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weak</a:t>
            </a:r>
          </a:p>
        </p:txBody>
      </p:sp>
      <p:sp>
        <p:nvSpPr>
          <p:cNvPr id="11" name="Rectangle 10">
            <a:extLst>
              <a:ext uri="{FF2B5EF4-FFF2-40B4-BE49-F238E27FC236}">
                <a16:creationId xmlns:a16="http://schemas.microsoft.com/office/drawing/2014/main" id="{DCAA6122-5C4F-EE6A-B047-CA1C3B83DF3F}"/>
              </a:ext>
            </a:extLst>
          </p:cNvPr>
          <p:cNvSpPr/>
          <p:nvPr/>
        </p:nvSpPr>
        <p:spPr>
          <a:xfrm>
            <a:off x="4979828" y="5732673"/>
            <a:ext cx="3092609"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concentrated</a:t>
            </a:r>
          </a:p>
        </p:txBody>
      </p:sp>
      <p:sp>
        <p:nvSpPr>
          <p:cNvPr id="13" name="Rectangle 12">
            <a:extLst>
              <a:ext uri="{FF2B5EF4-FFF2-40B4-BE49-F238E27FC236}">
                <a16:creationId xmlns:a16="http://schemas.microsoft.com/office/drawing/2014/main" id="{8A1FEA4C-D251-C98B-17C5-30714B2E9E00}"/>
              </a:ext>
            </a:extLst>
          </p:cNvPr>
          <p:cNvSpPr/>
          <p:nvPr/>
        </p:nvSpPr>
        <p:spPr>
          <a:xfrm>
            <a:off x="8127842" y="5723148"/>
            <a:ext cx="1887696"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dilute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a:extLst>
              <a:ext uri="{FF2B5EF4-FFF2-40B4-BE49-F238E27FC236}">
                <a16:creationId xmlns:a16="http://schemas.microsoft.com/office/drawing/2014/main" id="{BD61DFE5-0AD9-4B3A-5DEC-C603827F496D}"/>
              </a:ext>
            </a:extLst>
          </p:cNvPr>
          <p:cNvPicPr>
            <a:picLocks noChangeAspect="1"/>
          </p:cNvPicPr>
          <p:nvPr/>
        </p:nvPicPr>
        <p:blipFill>
          <a:blip r:embed="rId3"/>
          <a:stretch>
            <a:fillRect/>
          </a:stretch>
        </p:blipFill>
        <p:spPr>
          <a:xfrm>
            <a:off x="6786537" y="4222749"/>
            <a:ext cx="4603245" cy="2582571"/>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DCB33-A178-382F-8837-DAF2E83376E2}"/>
              </a:ext>
            </a:extLst>
          </p:cNvPr>
          <p:cNvSpPr>
            <a:spLocks noGrp="1"/>
          </p:cNvSpPr>
          <p:nvPr>
            <p:ph type="title"/>
          </p:nvPr>
        </p:nvSpPr>
        <p:spPr/>
        <p:txBody>
          <a:bodyPr/>
          <a:lstStyle/>
          <a:p>
            <a:r>
              <a:rPr lang="en-GB" dirty="0">
                <a:latin typeface="Century Gothic" panose="020B0502020202020204" pitchFamily="34" charset="0"/>
              </a:rPr>
              <a:t>Carboxylic Acids </a:t>
            </a:r>
          </a:p>
        </p:txBody>
      </p:sp>
      <p:sp>
        <p:nvSpPr>
          <p:cNvPr id="5" name="TextBox 4">
            <a:extLst>
              <a:ext uri="{FF2B5EF4-FFF2-40B4-BE49-F238E27FC236}">
                <a16:creationId xmlns:a16="http://schemas.microsoft.com/office/drawing/2014/main" id="{711609A0-9048-982D-F21C-B53D929308D9}"/>
              </a:ext>
            </a:extLst>
          </p:cNvPr>
          <p:cNvSpPr txBox="1"/>
          <p:nvPr/>
        </p:nvSpPr>
        <p:spPr>
          <a:xfrm>
            <a:off x="465822" y="914189"/>
            <a:ext cx="10879434" cy="461665"/>
          </a:xfrm>
          <a:prstGeom prst="rect">
            <a:avLst/>
          </a:prstGeom>
          <a:noFill/>
        </p:spPr>
        <p:txBody>
          <a:bodyPr wrap="square"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carboxylic acids </a:t>
            </a:r>
            <a:r>
              <a:rPr lang="en-GB" sz="2400" dirty="0">
                <a:latin typeface="Century Gothic" panose="020B0502020202020204" pitchFamily="34" charset="0"/>
              </a:rPr>
              <a:t>are another </a:t>
            </a:r>
            <a:r>
              <a:rPr lang="en-GB" sz="2400" b="1" dirty="0">
                <a:latin typeface="Century Gothic" panose="020B0502020202020204" pitchFamily="34" charset="0"/>
              </a:rPr>
              <a:t>homologous series</a:t>
            </a:r>
            <a:r>
              <a:rPr lang="en-GB" sz="2400" dirty="0">
                <a:latin typeface="Century Gothic" panose="020B0502020202020204" pitchFamily="34" charset="0"/>
              </a:rPr>
              <a:t>.</a:t>
            </a:r>
          </a:p>
        </p:txBody>
      </p:sp>
      <p:sp>
        <p:nvSpPr>
          <p:cNvPr id="6" name="TextBox 5">
            <a:extLst>
              <a:ext uri="{FF2B5EF4-FFF2-40B4-BE49-F238E27FC236}">
                <a16:creationId xmlns:a16="http://schemas.microsoft.com/office/drawing/2014/main" id="{4B2AF57C-74D5-2226-87B5-EAA7FE1043DB}"/>
              </a:ext>
            </a:extLst>
          </p:cNvPr>
          <p:cNvSpPr txBox="1"/>
          <p:nvPr/>
        </p:nvSpPr>
        <p:spPr>
          <a:xfrm>
            <a:off x="415029" y="2691668"/>
            <a:ext cx="3190811" cy="461665"/>
          </a:xfrm>
          <a:prstGeom prst="rect">
            <a:avLst/>
          </a:prstGeom>
          <a:noFill/>
        </p:spPr>
        <p:txBody>
          <a:bodyPr wrap="square" rtlCol="0">
            <a:spAutoFit/>
          </a:bodyPr>
          <a:lstStyle/>
          <a:p>
            <a:r>
              <a:rPr lang="en-GB" sz="2400" b="1" dirty="0">
                <a:latin typeface="Century Gothic" panose="020B0502020202020204" pitchFamily="34" charset="0"/>
              </a:rPr>
              <a:t>Methanoic acid </a:t>
            </a:r>
            <a:endParaRPr lang="en-GB" sz="2400" dirty="0">
              <a:latin typeface="Century Gothic" panose="020B0502020202020204" pitchFamily="34" charset="0"/>
            </a:endParaRPr>
          </a:p>
        </p:txBody>
      </p:sp>
      <p:sp>
        <p:nvSpPr>
          <p:cNvPr id="3" name="TextBox 2">
            <a:extLst>
              <a:ext uri="{FF2B5EF4-FFF2-40B4-BE49-F238E27FC236}">
                <a16:creationId xmlns:a16="http://schemas.microsoft.com/office/drawing/2014/main" id="{36862F81-44A6-8861-C6AC-3AFFE457B176}"/>
              </a:ext>
            </a:extLst>
          </p:cNvPr>
          <p:cNvSpPr txBox="1"/>
          <p:nvPr/>
        </p:nvSpPr>
        <p:spPr>
          <a:xfrm>
            <a:off x="462947" y="1549668"/>
            <a:ext cx="10879434" cy="830997"/>
          </a:xfrm>
          <a:prstGeom prst="rect">
            <a:avLst/>
          </a:prstGeom>
          <a:noFill/>
        </p:spPr>
        <p:txBody>
          <a:bodyPr wrap="square" rtlCol="0">
            <a:spAutoFit/>
          </a:bodyPr>
          <a:lstStyle/>
          <a:p>
            <a:r>
              <a:rPr lang="en-GB" sz="2400" dirty="0">
                <a:latin typeface="Century Gothic" panose="020B0502020202020204" pitchFamily="34" charset="0"/>
              </a:rPr>
              <a:t>They contain a functional group called a </a:t>
            </a:r>
            <a:r>
              <a:rPr lang="en-GB" sz="2400" b="1" dirty="0">
                <a:latin typeface="Century Gothic" panose="020B0502020202020204" pitchFamily="34" charset="0"/>
              </a:rPr>
              <a:t>carboxyl group</a:t>
            </a:r>
            <a:r>
              <a:rPr lang="en-GB" sz="2400" dirty="0">
                <a:latin typeface="Century Gothic" panose="020B0502020202020204" pitchFamily="34" charset="0"/>
              </a:rPr>
              <a:t>, which can be written as -COOH.</a:t>
            </a:r>
          </a:p>
        </p:txBody>
      </p:sp>
      <p:cxnSp>
        <p:nvCxnSpPr>
          <p:cNvPr id="52" name="Straight Connector 51">
            <a:extLst>
              <a:ext uri="{FF2B5EF4-FFF2-40B4-BE49-F238E27FC236}">
                <a16:creationId xmlns:a16="http://schemas.microsoft.com/office/drawing/2014/main" id="{A28C9518-80D1-0796-68F0-F73CECD70944}"/>
              </a:ext>
            </a:extLst>
          </p:cNvPr>
          <p:cNvCxnSpPr>
            <a:cxnSpLocks/>
          </p:cNvCxnSpPr>
          <p:nvPr/>
        </p:nvCxnSpPr>
        <p:spPr>
          <a:xfrm flipH="1">
            <a:off x="1528016" y="3380204"/>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76E8B290-21BF-3482-81B7-B22558CD5EEC}"/>
              </a:ext>
            </a:extLst>
          </p:cNvPr>
          <p:cNvCxnSpPr>
            <a:cxnSpLocks/>
          </p:cNvCxnSpPr>
          <p:nvPr/>
        </p:nvCxnSpPr>
        <p:spPr>
          <a:xfrm>
            <a:off x="1496958" y="3764991"/>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45F46E52-1E29-14CE-2701-68D7E157A4C9}"/>
              </a:ext>
            </a:extLst>
          </p:cNvPr>
          <p:cNvSpPr txBox="1"/>
          <p:nvPr/>
        </p:nvSpPr>
        <p:spPr>
          <a:xfrm>
            <a:off x="1830629" y="3165352"/>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55" name="TextBox 54">
            <a:extLst>
              <a:ext uri="{FF2B5EF4-FFF2-40B4-BE49-F238E27FC236}">
                <a16:creationId xmlns:a16="http://schemas.microsoft.com/office/drawing/2014/main" id="{422576F5-C17B-D6C8-23DF-E7BD5408EF62}"/>
              </a:ext>
            </a:extLst>
          </p:cNvPr>
          <p:cNvSpPr txBox="1"/>
          <p:nvPr/>
        </p:nvSpPr>
        <p:spPr>
          <a:xfrm>
            <a:off x="1176507" y="342660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6" name="TextBox 55">
            <a:extLst>
              <a:ext uri="{FF2B5EF4-FFF2-40B4-BE49-F238E27FC236}">
                <a16:creationId xmlns:a16="http://schemas.microsoft.com/office/drawing/2014/main" id="{5D560C5C-5FA8-F4C9-A767-6D996E8EA704}"/>
              </a:ext>
            </a:extLst>
          </p:cNvPr>
          <p:cNvSpPr txBox="1"/>
          <p:nvPr/>
        </p:nvSpPr>
        <p:spPr>
          <a:xfrm>
            <a:off x="588185" y="339915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7" name="Straight Connector 56">
            <a:extLst>
              <a:ext uri="{FF2B5EF4-FFF2-40B4-BE49-F238E27FC236}">
                <a16:creationId xmlns:a16="http://schemas.microsoft.com/office/drawing/2014/main" id="{802176F5-FE8C-E693-37B4-8CF5C32F1D43}"/>
              </a:ext>
            </a:extLst>
          </p:cNvPr>
          <p:cNvCxnSpPr>
            <a:cxnSpLocks/>
          </p:cNvCxnSpPr>
          <p:nvPr/>
        </p:nvCxnSpPr>
        <p:spPr>
          <a:xfrm flipH="1">
            <a:off x="919788" y="364233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8D88ADE-E970-181A-25F3-5D1F0EC2578A}"/>
              </a:ext>
            </a:extLst>
          </p:cNvPr>
          <p:cNvCxnSpPr>
            <a:cxnSpLocks/>
          </p:cNvCxnSpPr>
          <p:nvPr/>
        </p:nvCxnSpPr>
        <p:spPr>
          <a:xfrm flipH="1">
            <a:off x="1580403" y="3418304"/>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AC2E496C-336B-6F38-0616-A50D812EFC7D}"/>
              </a:ext>
            </a:extLst>
          </p:cNvPr>
          <p:cNvSpPr txBox="1"/>
          <p:nvPr/>
        </p:nvSpPr>
        <p:spPr>
          <a:xfrm>
            <a:off x="1771143" y="3849355"/>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60" name="TextBox 59">
            <a:extLst>
              <a:ext uri="{FF2B5EF4-FFF2-40B4-BE49-F238E27FC236}">
                <a16:creationId xmlns:a16="http://schemas.microsoft.com/office/drawing/2014/main" id="{72D3710F-20EC-85B2-8284-1EC68A770EA4}"/>
              </a:ext>
            </a:extLst>
          </p:cNvPr>
          <p:cNvSpPr txBox="1"/>
          <p:nvPr/>
        </p:nvSpPr>
        <p:spPr>
          <a:xfrm>
            <a:off x="2416265" y="390038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1" name="Straight Connector 60">
            <a:extLst>
              <a:ext uri="{FF2B5EF4-FFF2-40B4-BE49-F238E27FC236}">
                <a16:creationId xmlns:a16="http://schemas.microsoft.com/office/drawing/2014/main" id="{BEE33749-C958-EBF3-0AA9-855F039AB7A7}"/>
              </a:ext>
            </a:extLst>
          </p:cNvPr>
          <p:cNvCxnSpPr>
            <a:cxnSpLocks/>
          </p:cNvCxnSpPr>
          <p:nvPr/>
        </p:nvCxnSpPr>
        <p:spPr>
          <a:xfrm flipH="1">
            <a:off x="2133505" y="410070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53BA9447-1995-6C01-0D1A-DE6BAC7CD346}"/>
              </a:ext>
            </a:extLst>
          </p:cNvPr>
          <p:cNvSpPr txBox="1"/>
          <p:nvPr/>
        </p:nvSpPr>
        <p:spPr>
          <a:xfrm>
            <a:off x="2137436" y="4569350"/>
            <a:ext cx="3190811" cy="461665"/>
          </a:xfrm>
          <a:prstGeom prst="rect">
            <a:avLst/>
          </a:prstGeom>
          <a:noFill/>
        </p:spPr>
        <p:txBody>
          <a:bodyPr wrap="square" rtlCol="0">
            <a:spAutoFit/>
          </a:bodyPr>
          <a:lstStyle/>
          <a:p>
            <a:r>
              <a:rPr lang="en-GB" sz="2400" b="1" dirty="0">
                <a:latin typeface="Century Gothic" panose="020B0502020202020204" pitchFamily="34" charset="0"/>
              </a:rPr>
              <a:t>Ethanoic acid </a:t>
            </a:r>
            <a:endParaRPr lang="en-GB" sz="2400" dirty="0">
              <a:latin typeface="Century Gothic" panose="020B0502020202020204" pitchFamily="34" charset="0"/>
            </a:endParaRPr>
          </a:p>
        </p:txBody>
      </p:sp>
      <p:cxnSp>
        <p:nvCxnSpPr>
          <p:cNvPr id="64" name="Straight Connector 63">
            <a:extLst>
              <a:ext uri="{FF2B5EF4-FFF2-40B4-BE49-F238E27FC236}">
                <a16:creationId xmlns:a16="http://schemas.microsoft.com/office/drawing/2014/main" id="{509C56D6-AEDE-2D15-52EE-B4EE0612AF58}"/>
              </a:ext>
            </a:extLst>
          </p:cNvPr>
          <p:cNvCxnSpPr/>
          <p:nvPr/>
        </p:nvCxnSpPr>
        <p:spPr>
          <a:xfrm>
            <a:off x="2593501" y="540026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18128B4-FD63-55F7-3446-C28DD567C4C3}"/>
              </a:ext>
            </a:extLst>
          </p:cNvPr>
          <p:cNvCxnSpPr/>
          <p:nvPr/>
        </p:nvCxnSpPr>
        <p:spPr>
          <a:xfrm>
            <a:off x="2617167" y="604252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3F34B11-53EC-5725-FAD0-FA458093548A}"/>
              </a:ext>
            </a:extLst>
          </p:cNvPr>
          <p:cNvSpPr txBox="1"/>
          <p:nvPr/>
        </p:nvSpPr>
        <p:spPr>
          <a:xfrm>
            <a:off x="2410338" y="626023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7" name="TextBox 66">
            <a:extLst>
              <a:ext uri="{FF2B5EF4-FFF2-40B4-BE49-F238E27FC236}">
                <a16:creationId xmlns:a16="http://schemas.microsoft.com/office/drawing/2014/main" id="{52B160CF-7546-1D7A-52B2-D918484E8BD7}"/>
              </a:ext>
            </a:extLst>
          </p:cNvPr>
          <p:cNvSpPr txBox="1"/>
          <p:nvPr/>
        </p:nvSpPr>
        <p:spPr>
          <a:xfrm>
            <a:off x="2390458" y="560709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68" name="Straight Connector 67">
            <a:extLst>
              <a:ext uri="{FF2B5EF4-FFF2-40B4-BE49-F238E27FC236}">
                <a16:creationId xmlns:a16="http://schemas.microsoft.com/office/drawing/2014/main" id="{4A3E3A6B-7571-73B4-5F82-23D2D62BCBEF}"/>
              </a:ext>
            </a:extLst>
          </p:cNvPr>
          <p:cNvCxnSpPr>
            <a:cxnSpLocks/>
          </p:cNvCxnSpPr>
          <p:nvPr/>
        </p:nvCxnSpPr>
        <p:spPr>
          <a:xfrm flipH="1">
            <a:off x="2791335" y="581770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9BE582EB-8C46-E784-D77B-C5D242EEF0B3}"/>
              </a:ext>
            </a:extLst>
          </p:cNvPr>
          <p:cNvCxnSpPr>
            <a:cxnSpLocks/>
          </p:cNvCxnSpPr>
          <p:nvPr/>
        </p:nvCxnSpPr>
        <p:spPr>
          <a:xfrm flipH="1">
            <a:off x="3391323" y="555406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22B94A3-2C08-A631-C61B-D41263C0FB53}"/>
              </a:ext>
            </a:extLst>
          </p:cNvPr>
          <p:cNvCxnSpPr>
            <a:cxnSpLocks/>
          </p:cNvCxnSpPr>
          <p:nvPr/>
        </p:nvCxnSpPr>
        <p:spPr>
          <a:xfrm>
            <a:off x="3429277" y="5921594"/>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C0F72FE-1E79-C5DF-2900-8E559A0DE8B5}"/>
              </a:ext>
            </a:extLst>
          </p:cNvPr>
          <p:cNvSpPr txBox="1"/>
          <p:nvPr/>
        </p:nvSpPr>
        <p:spPr>
          <a:xfrm>
            <a:off x="3693936" y="5339208"/>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72" name="TextBox 71">
            <a:extLst>
              <a:ext uri="{FF2B5EF4-FFF2-40B4-BE49-F238E27FC236}">
                <a16:creationId xmlns:a16="http://schemas.microsoft.com/office/drawing/2014/main" id="{DE154634-E80D-8FB3-E3C7-47AE4F01B0CC}"/>
              </a:ext>
            </a:extLst>
          </p:cNvPr>
          <p:cNvSpPr txBox="1"/>
          <p:nvPr/>
        </p:nvSpPr>
        <p:spPr>
          <a:xfrm>
            <a:off x="3039814" y="560046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73" name="TextBox 72">
            <a:extLst>
              <a:ext uri="{FF2B5EF4-FFF2-40B4-BE49-F238E27FC236}">
                <a16:creationId xmlns:a16="http://schemas.microsoft.com/office/drawing/2014/main" id="{4CD6C3AB-6ED9-837C-C338-5C69AFB03917}"/>
              </a:ext>
            </a:extLst>
          </p:cNvPr>
          <p:cNvSpPr txBox="1"/>
          <p:nvPr/>
        </p:nvSpPr>
        <p:spPr>
          <a:xfrm>
            <a:off x="1795884" y="559026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4" name="Straight Connector 73">
            <a:extLst>
              <a:ext uri="{FF2B5EF4-FFF2-40B4-BE49-F238E27FC236}">
                <a16:creationId xmlns:a16="http://schemas.microsoft.com/office/drawing/2014/main" id="{E5600301-1F75-4E48-304B-34D544BE016A}"/>
              </a:ext>
            </a:extLst>
          </p:cNvPr>
          <p:cNvCxnSpPr>
            <a:cxnSpLocks/>
          </p:cNvCxnSpPr>
          <p:nvPr/>
        </p:nvCxnSpPr>
        <p:spPr>
          <a:xfrm flipH="1">
            <a:off x="2127487" y="583344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62913B7-9DF0-ECA2-8A18-563EE12F72A9}"/>
              </a:ext>
            </a:extLst>
          </p:cNvPr>
          <p:cNvCxnSpPr>
            <a:cxnSpLocks/>
          </p:cNvCxnSpPr>
          <p:nvPr/>
        </p:nvCxnSpPr>
        <p:spPr>
          <a:xfrm flipH="1">
            <a:off x="3443710" y="559216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2C6EE5BA-DA99-55E3-BACE-7348FFE2684D}"/>
              </a:ext>
            </a:extLst>
          </p:cNvPr>
          <p:cNvSpPr txBox="1"/>
          <p:nvPr/>
        </p:nvSpPr>
        <p:spPr>
          <a:xfrm>
            <a:off x="3703462" y="6005958"/>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77" name="TextBox 76">
            <a:extLst>
              <a:ext uri="{FF2B5EF4-FFF2-40B4-BE49-F238E27FC236}">
                <a16:creationId xmlns:a16="http://schemas.microsoft.com/office/drawing/2014/main" id="{4F74A34A-507F-AB38-095E-F622DCA784EF}"/>
              </a:ext>
            </a:extLst>
          </p:cNvPr>
          <p:cNvSpPr txBox="1"/>
          <p:nvPr/>
        </p:nvSpPr>
        <p:spPr>
          <a:xfrm>
            <a:off x="4348584" y="60569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78" name="Straight Connector 77">
            <a:extLst>
              <a:ext uri="{FF2B5EF4-FFF2-40B4-BE49-F238E27FC236}">
                <a16:creationId xmlns:a16="http://schemas.microsoft.com/office/drawing/2014/main" id="{0058CAC1-0816-BEB4-BECB-E14692B1F656}"/>
              </a:ext>
            </a:extLst>
          </p:cNvPr>
          <p:cNvCxnSpPr>
            <a:cxnSpLocks/>
          </p:cNvCxnSpPr>
          <p:nvPr/>
        </p:nvCxnSpPr>
        <p:spPr>
          <a:xfrm flipH="1">
            <a:off x="4065824" y="625730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D931749-5AF2-4E9D-8002-BC1D0874A665}"/>
              </a:ext>
            </a:extLst>
          </p:cNvPr>
          <p:cNvSpPr txBox="1"/>
          <p:nvPr/>
        </p:nvSpPr>
        <p:spPr>
          <a:xfrm>
            <a:off x="2407463" y="501515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0" name="TextBox 79">
            <a:extLst>
              <a:ext uri="{FF2B5EF4-FFF2-40B4-BE49-F238E27FC236}">
                <a16:creationId xmlns:a16="http://schemas.microsoft.com/office/drawing/2014/main" id="{52C00002-DE30-E5F4-7495-0A8E7C313F65}"/>
              </a:ext>
            </a:extLst>
          </p:cNvPr>
          <p:cNvSpPr txBox="1"/>
          <p:nvPr/>
        </p:nvSpPr>
        <p:spPr>
          <a:xfrm>
            <a:off x="4705231" y="2565147"/>
            <a:ext cx="3190811" cy="461665"/>
          </a:xfrm>
          <a:prstGeom prst="rect">
            <a:avLst/>
          </a:prstGeom>
          <a:noFill/>
        </p:spPr>
        <p:txBody>
          <a:bodyPr wrap="square" rtlCol="0">
            <a:spAutoFit/>
          </a:bodyPr>
          <a:lstStyle/>
          <a:p>
            <a:r>
              <a:rPr lang="en-GB" sz="2400" b="1" dirty="0">
                <a:latin typeface="Century Gothic" panose="020B0502020202020204" pitchFamily="34" charset="0"/>
              </a:rPr>
              <a:t>Propanoic acid </a:t>
            </a:r>
            <a:endParaRPr lang="en-GB" sz="2400" dirty="0">
              <a:latin typeface="Century Gothic" panose="020B0502020202020204" pitchFamily="34" charset="0"/>
            </a:endParaRPr>
          </a:p>
        </p:txBody>
      </p:sp>
      <p:cxnSp>
        <p:nvCxnSpPr>
          <p:cNvPr id="81" name="Straight Connector 80">
            <a:extLst>
              <a:ext uri="{FF2B5EF4-FFF2-40B4-BE49-F238E27FC236}">
                <a16:creationId xmlns:a16="http://schemas.microsoft.com/office/drawing/2014/main" id="{1AD8DAA6-95ED-2E47-A762-214A0624B02E}"/>
              </a:ext>
            </a:extLst>
          </p:cNvPr>
          <p:cNvCxnSpPr/>
          <p:nvPr/>
        </p:nvCxnSpPr>
        <p:spPr>
          <a:xfrm>
            <a:off x="5164173" y="35024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3B83EE6-53D8-67BA-AA27-68DC8263D471}"/>
              </a:ext>
            </a:extLst>
          </p:cNvPr>
          <p:cNvCxnSpPr/>
          <p:nvPr/>
        </p:nvCxnSpPr>
        <p:spPr>
          <a:xfrm>
            <a:off x="5187839" y="414470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F1C78B1-F151-C1EF-1E5A-9EFA5243AD50}"/>
              </a:ext>
            </a:extLst>
          </p:cNvPr>
          <p:cNvSpPr txBox="1"/>
          <p:nvPr/>
        </p:nvSpPr>
        <p:spPr>
          <a:xfrm>
            <a:off x="4981010" y="436242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4" name="TextBox 83">
            <a:extLst>
              <a:ext uri="{FF2B5EF4-FFF2-40B4-BE49-F238E27FC236}">
                <a16:creationId xmlns:a16="http://schemas.microsoft.com/office/drawing/2014/main" id="{46995601-82C7-9E72-89EA-CC19831B5ABC}"/>
              </a:ext>
            </a:extLst>
          </p:cNvPr>
          <p:cNvSpPr txBox="1"/>
          <p:nvPr/>
        </p:nvSpPr>
        <p:spPr>
          <a:xfrm>
            <a:off x="4989704" y="370928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85" name="TextBox 84">
            <a:extLst>
              <a:ext uri="{FF2B5EF4-FFF2-40B4-BE49-F238E27FC236}">
                <a16:creationId xmlns:a16="http://schemas.microsoft.com/office/drawing/2014/main" id="{86B6705F-87C9-4461-AAB4-37B6BC9F4EDF}"/>
              </a:ext>
            </a:extLst>
          </p:cNvPr>
          <p:cNvSpPr txBox="1"/>
          <p:nvPr/>
        </p:nvSpPr>
        <p:spPr>
          <a:xfrm>
            <a:off x="5011771" y="30561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86" name="Straight Connector 85">
            <a:extLst>
              <a:ext uri="{FF2B5EF4-FFF2-40B4-BE49-F238E27FC236}">
                <a16:creationId xmlns:a16="http://schemas.microsoft.com/office/drawing/2014/main" id="{C74FC1EF-AD0D-EFA1-6E09-6B433B82CC33}"/>
              </a:ext>
            </a:extLst>
          </p:cNvPr>
          <p:cNvCxnSpPr>
            <a:cxnSpLocks/>
          </p:cNvCxnSpPr>
          <p:nvPr/>
        </p:nvCxnSpPr>
        <p:spPr>
          <a:xfrm flipH="1">
            <a:off x="5362007" y="391989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66FCF3C-62ED-AB4C-FD6E-070B3AC1650E}"/>
              </a:ext>
            </a:extLst>
          </p:cNvPr>
          <p:cNvCxnSpPr>
            <a:cxnSpLocks/>
          </p:cNvCxnSpPr>
          <p:nvPr/>
        </p:nvCxnSpPr>
        <p:spPr>
          <a:xfrm flipH="1">
            <a:off x="6604933" y="3670536"/>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1021829-FB16-3C7D-CE6B-9AF4735466F8}"/>
              </a:ext>
            </a:extLst>
          </p:cNvPr>
          <p:cNvCxnSpPr>
            <a:cxnSpLocks/>
          </p:cNvCxnSpPr>
          <p:nvPr/>
        </p:nvCxnSpPr>
        <p:spPr>
          <a:xfrm>
            <a:off x="6642887" y="4038070"/>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25B2A6E0-F6B2-E1BA-FAD5-5D226F3EAED3}"/>
              </a:ext>
            </a:extLst>
          </p:cNvPr>
          <p:cNvSpPr txBox="1"/>
          <p:nvPr/>
        </p:nvSpPr>
        <p:spPr>
          <a:xfrm>
            <a:off x="6907546" y="3455684"/>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90" name="TextBox 89">
            <a:extLst>
              <a:ext uri="{FF2B5EF4-FFF2-40B4-BE49-F238E27FC236}">
                <a16:creationId xmlns:a16="http://schemas.microsoft.com/office/drawing/2014/main" id="{83FD5B27-EAD6-F429-B266-52B3B28AB110}"/>
              </a:ext>
            </a:extLst>
          </p:cNvPr>
          <p:cNvSpPr txBox="1"/>
          <p:nvPr/>
        </p:nvSpPr>
        <p:spPr>
          <a:xfrm>
            <a:off x="6253424" y="371694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1" name="TextBox 90">
            <a:extLst>
              <a:ext uri="{FF2B5EF4-FFF2-40B4-BE49-F238E27FC236}">
                <a16:creationId xmlns:a16="http://schemas.microsoft.com/office/drawing/2014/main" id="{E28613F2-2A2D-F20E-D283-9F46FC21624A}"/>
              </a:ext>
            </a:extLst>
          </p:cNvPr>
          <p:cNvSpPr txBox="1"/>
          <p:nvPr/>
        </p:nvSpPr>
        <p:spPr>
          <a:xfrm>
            <a:off x="4366556" y="369244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2" name="Straight Connector 91">
            <a:extLst>
              <a:ext uri="{FF2B5EF4-FFF2-40B4-BE49-F238E27FC236}">
                <a16:creationId xmlns:a16="http://schemas.microsoft.com/office/drawing/2014/main" id="{1F923112-9AAA-891F-480D-0E0B474BF63F}"/>
              </a:ext>
            </a:extLst>
          </p:cNvPr>
          <p:cNvCxnSpPr>
            <a:cxnSpLocks/>
          </p:cNvCxnSpPr>
          <p:nvPr/>
        </p:nvCxnSpPr>
        <p:spPr>
          <a:xfrm flipH="1">
            <a:off x="4698159" y="393563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E564EDF2-A84B-7557-DC62-E6A36DBB8658}"/>
              </a:ext>
            </a:extLst>
          </p:cNvPr>
          <p:cNvCxnSpPr>
            <a:cxnSpLocks/>
          </p:cNvCxnSpPr>
          <p:nvPr/>
        </p:nvCxnSpPr>
        <p:spPr>
          <a:xfrm flipH="1">
            <a:off x="6657320" y="3708636"/>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341636D3-3221-867E-0FCD-DEFD882CDA79}"/>
              </a:ext>
            </a:extLst>
          </p:cNvPr>
          <p:cNvSpPr txBox="1"/>
          <p:nvPr/>
        </p:nvSpPr>
        <p:spPr>
          <a:xfrm>
            <a:off x="6917072" y="4122434"/>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95" name="TextBox 94">
            <a:extLst>
              <a:ext uri="{FF2B5EF4-FFF2-40B4-BE49-F238E27FC236}">
                <a16:creationId xmlns:a16="http://schemas.microsoft.com/office/drawing/2014/main" id="{4699F67D-4C02-4A45-B6D3-F8D7714B59CD}"/>
              </a:ext>
            </a:extLst>
          </p:cNvPr>
          <p:cNvSpPr txBox="1"/>
          <p:nvPr/>
        </p:nvSpPr>
        <p:spPr>
          <a:xfrm>
            <a:off x="7562194" y="417346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6" name="Straight Connector 95">
            <a:extLst>
              <a:ext uri="{FF2B5EF4-FFF2-40B4-BE49-F238E27FC236}">
                <a16:creationId xmlns:a16="http://schemas.microsoft.com/office/drawing/2014/main" id="{4EBA0412-427A-49A7-DE2D-F9A5549104F2}"/>
              </a:ext>
            </a:extLst>
          </p:cNvPr>
          <p:cNvCxnSpPr>
            <a:cxnSpLocks/>
          </p:cNvCxnSpPr>
          <p:nvPr/>
        </p:nvCxnSpPr>
        <p:spPr>
          <a:xfrm flipH="1">
            <a:off x="7279434" y="437378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B352AD42-1501-2426-23CF-7BE867B328FC}"/>
              </a:ext>
            </a:extLst>
          </p:cNvPr>
          <p:cNvCxnSpPr/>
          <p:nvPr/>
        </p:nvCxnSpPr>
        <p:spPr>
          <a:xfrm>
            <a:off x="5859498" y="349768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0EF1D23-0519-7367-D2FA-70D2DBD26DB7}"/>
              </a:ext>
            </a:extLst>
          </p:cNvPr>
          <p:cNvCxnSpPr/>
          <p:nvPr/>
        </p:nvCxnSpPr>
        <p:spPr>
          <a:xfrm>
            <a:off x="5883164" y="41399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9219178-4E46-3626-5B13-6C859C967A64}"/>
              </a:ext>
            </a:extLst>
          </p:cNvPr>
          <p:cNvSpPr txBox="1"/>
          <p:nvPr/>
        </p:nvSpPr>
        <p:spPr>
          <a:xfrm>
            <a:off x="5676335" y="435766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0" name="TextBox 99">
            <a:extLst>
              <a:ext uri="{FF2B5EF4-FFF2-40B4-BE49-F238E27FC236}">
                <a16:creationId xmlns:a16="http://schemas.microsoft.com/office/drawing/2014/main" id="{8AE94537-581F-759C-795D-98AF0EDD663A}"/>
              </a:ext>
            </a:extLst>
          </p:cNvPr>
          <p:cNvSpPr txBox="1"/>
          <p:nvPr/>
        </p:nvSpPr>
        <p:spPr>
          <a:xfrm>
            <a:off x="5656455" y="370451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01" name="TextBox 100">
            <a:extLst>
              <a:ext uri="{FF2B5EF4-FFF2-40B4-BE49-F238E27FC236}">
                <a16:creationId xmlns:a16="http://schemas.microsoft.com/office/drawing/2014/main" id="{282F3B2D-BD6C-BFCF-C85B-2D021A05BBF1}"/>
              </a:ext>
            </a:extLst>
          </p:cNvPr>
          <p:cNvSpPr txBox="1"/>
          <p:nvPr/>
        </p:nvSpPr>
        <p:spPr>
          <a:xfrm>
            <a:off x="5707096" y="305137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2" name="Straight Connector 101">
            <a:extLst>
              <a:ext uri="{FF2B5EF4-FFF2-40B4-BE49-F238E27FC236}">
                <a16:creationId xmlns:a16="http://schemas.microsoft.com/office/drawing/2014/main" id="{50B8DADF-791C-0580-F6DA-B6B83757F57D}"/>
              </a:ext>
            </a:extLst>
          </p:cNvPr>
          <p:cNvCxnSpPr>
            <a:cxnSpLocks/>
          </p:cNvCxnSpPr>
          <p:nvPr/>
        </p:nvCxnSpPr>
        <p:spPr>
          <a:xfrm flipH="1">
            <a:off x="6000182" y="394370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E0C6FFAA-08BD-634A-EFD1-166B10029540}"/>
              </a:ext>
            </a:extLst>
          </p:cNvPr>
          <p:cNvSpPr txBox="1"/>
          <p:nvPr/>
        </p:nvSpPr>
        <p:spPr>
          <a:xfrm>
            <a:off x="8135670" y="4494588"/>
            <a:ext cx="3190811" cy="461665"/>
          </a:xfrm>
          <a:prstGeom prst="rect">
            <a:avLst/>
          </a:prstGeom>
          <a:noFill/>
        </p:spPr>
        <p:txBody>
          <a:bodyPr wrap="square" rtlCol="0">
            <a:spAutoFit/>
          </a:bodyPr>
          <a:lstStyle/>
          <a:p>
            <a:r>
              <a:rPr lang="en-GB" sz="2400" b="1" dirty="0">
                <a:latin typeface="Century Gothic" panose="020B0502020202020204" pitchFamily="34" charset="0"/>
              </a:rPr>
              <a:t>Butanoic acid </a:t>
            </a:r>
            <a:endParaRPr lang="en-GB" sz="2400" dirty="0">
              <a:latin typeface="Century Gothic" panose="020B0502020202020204" pitchFamily="34" charset="0"/>
            </a:endParaRPr>
          </a:p>
        </p:txBody>
      </p:sp>
      <p:cxnSp>
        <p:nvCxnSpPr>
          <p:cNvPr id="104" name="Straight Connector 103">
            <a:extLst>
              <a:ext uri="{FF2B5EF4-FFF2-40B4-BE49-F238E27FC236}">
                <a16:creationId xmlns:a16="http://schemas.microsoft.com/office/drawing/2014/main" id="{9D729CB2-E90B-8834-FA5C-637AB64ABA79}"/>
              </a:ext>
            </a:extLst>
          </p:cNvPr>
          <p:cNvCxnSpPr>
            <a:cxnSpLocks/>
          </p:cNvCxnSpPr>
          <p:nvPr/>
        </p:nvCxnSpPr>
        <p:spPr>
          <a:xfrm>
            <a:off x="7838360" y="536575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16149F9-506C-257D-D8E7-186DCF885D4E}"/>
              </a:ext>
            </a:extLst>
          </p:cNvPr>
          <p:cNvCxnSpPr>
            <a:cxnSpLocks/>
          </p:cNvCxnSpPr>
          <p:nvPr/>
        </p:nvCxnSpPr>
        <p:spPr>
          <a:xfrm>
            <a:off x="7862026" y="6008015"/>
            <a:ext cx="0" cy="3402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74F0A609-356D-B84B-25A9-6D0967027998}"/>
              </a:ext>
            </a:extLst>
          </p:cNvPr>
          <p:cNvSpPr txBox="1"/>
          <p:nvPr/>
        </p:nvSpPr>
        <p:spPr>
          <a:xfrm>
            <a:off x="7655197" y="622572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07" name="TextBox 106">
            <a:extLst>
              <a:ext uri="{FF2B5EF4-FFF2-40B4-BE49-F238E27FC236}">
                <a16:creationId xmlns:a16="http://schemas.microsoft.com/office/drawing/2014/main" id="{782112AF-6A8F-166E-7248-954B3ABACA6E}"/>
              </a:ext>
            </a:extLst>
          </p:cNvPr>
          <p:cNvSpPr txBox="1"/>
          <p:nvPr/>
        </p:nvSpPr>
        <p:spPr>
          <a:xfrm>
            <a:off x="7635317" y="5572586"/>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sp>
        <p:nvSpPr>
          <p:cNvPr id="108" name="TextBox 107">
            <a:extLst>
              <a:ext uri="{FF2B5EF4-FFF2-40B4-BE49-F238E27FC236}">
                <a16:creationId xmlns:a16="http://schemas.microsoft.com/office/drawing/2014/main" id="{EBACCB58-451D-3D81-3E86-492B65B9BFA3}"/>
              </a:ext>
            </a:extLst>
          </p:cNvPr>
          <p:cNvSpPr txBox="1"/>
          <p:nvPr/>
        </p:nvSpPr>
        <p:spPr>
          <a:xfrm>
            <a:off x="7685958" y="4919444"/>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109" name="Straight Connector 108">
            <a:extLst>
              <a:ext uri="{FF2B5EF4-FFF2-40B4-BE49-F238E27FC236}">
                <a16:creationId xmlns:a16="http://schemas.microsoft.com/office/drawing/2014/main" id="{74CF9644-9A33-2F91-2241-5234BA2DC72C}"/>
              </a:ext>
            </a:extLst>
          </p:cNvPr>
          <p:cNvCxnSpPr>
            <a:cxnSpLocks/>
          </p:cNvCxnSpPr>
          <p:nvPr/>
        </p:nvCxnSpPr>
        <p:spPr>
          <a:xfrm flipH="1">
            <a:off x="8036194" y="578320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99494FE5-69BA-2782-B2AF-EB4400E12E26}"/>
              </a:ext>
            </a:extLst>
          </p:cNvPr>
          <p:cNvCxnSpPr>
            <a:cxnSpLocks/>
          </p:cNvCxnSpPr>
          <p:nvPr/>
        </p:nvCxnSpPr>
        <p:spPr>
          <a:xfrm flipH="1">
            <a:off x="10136369" y="549098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CF3A59D-E903-FC13-7DF5-CAF95D2528E1}"/>
              </a:ext>
            </a:extLst>
          </p:cNvPr>
          <p:cNvCxnSpPr>
            <a:cxnSpLocks/>
          </p:cNvCxnSpPr>
          <p:nvPr/>
        </p:nvCxnSpPr>
        <p:spPr>
          <a:xfrm>
            <a:off x="10174323" y="5858514"/>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27F3647-E4B7-A22B-B18E-58F9537CAA13}"/>
              </a:ext>
            </a:extLst>
          </p:cNvPr>
          <p:cNvSpPr txBox="1"/>
          <p:nvPr/>
        </p:nvSpPr>
        <p:spPr>
          <a:xfrm>
            <a:off x="10438982" y="5276128"/>
            <a:ext cx="4427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O</a:t>
            </a:r>
          </a:p>
        </p:txBody>
      </p:sp>
      <p:sp>
        <p:nvSpPr>
          <p:cNvPr id="113" name="TextBox 112">
            <a:extLst>
              <a:ext uri="{FF2B5EF4-FFF2-40B4-BE49-F238E27FC236}">
                <a16:creationId xmlns:a16="http://schemas.microsoft.com/office/drawing/2014/main" id="{2E885FF8-23E1-ACAF-683C-FF2460F917DB}"/>
              </a:ext>
            </a:extLst>
          </p:cNvPr>
          <p:cNvSpPr txBox="1"/>
          <p:nvPr/>
        </p:nvSpPr>
        <p:spPr>
          <a:xfrm>
            <a:off x="9756285" y="5551673"/>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sp>
        <p:nvSpPr>
          <p:cNvPr id="114" name="TextBox 113">
            <a:extLst>
              <a:ext uri="{FF2B5EF4-FFF2-40B4-BE49-F238E27FC236}">
                <a16:creationId xmlns:a16="http://schemas.microsoft.com/office/drawing/2014/main" id="{9FAC0977-CD6B-86DF-4133-4E7E13E18574}"/>
              </a:ext>
            </a:extLst>
          </p:cNvPr>
          <p:cNvSpPr txBox="1"/>
          <p:nvPr/>
        </p:nvSpPr>
        <p:spPr>
          <a:xfrm>
            <a:off x="7040743" y="5555755"/>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115" name="Straight Connector 114">
            <a:extLst>
              <a:ext uri="{FF2B5EF4-FFF2-40B4-BE49-F238E27FC236}">
                <a16:creationId xmlns:a16="http://schemas.microsoft.com/office/drawing/2014/main" id="{048FEEA5-B008-11F3-3E03-D4EFA4341906}"/>
              </a:ext>
            </a:extLst>
          </p:cNvPr>
          <p:cNvCxnSpPr>
            <a:cxnSpLocks/>
          </p:cNvCxnSpPr>
          <p:nvPr/>
        </p:nvCxnSpPr>
        <p:spPr>
          <a:xfrm flipH="1">
            <a:off x="7372346" y="57989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F63E669-52FC-1F14-467D-9A2FC8ED68F4}"/>
              </a:ext>
            </a:extLst>
          </p:cNvPr>
          <p:cNvCxnSpPr>
            <a:cxnSpLocks/>
          </p:cNvCxnSpPr>
          <p:nvPr/>
        </p:nvCxnSpPr>
        <p:spPr>
          <a:xfrm flipH="1">
            <a:off x="10188756" y="552908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8D48FE40-D8C0-39D0-DB09-E6ED02032D30}"/>
              </a:ext>
            </a:extLst>
          </p:cNvPr>
          <p:cNvSpPr txBox="1"/>
          <p:nvPr/>
        </p:nvSpPr>
        <p:spPr>
          <a:xfrm>
            <a:off x="10448508" y="5942878"/>
            <a:ext cx="4427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O</a:t>
            </a:r>
          </a:p>
        </p:txBody>
      </p:sp>
      <p:sp>
        <p:nvSpPr>
          <p:cNvPr id="118" name="TextBox 117">
            <a:extLst>
              <a:ext uri="{FF2B5EF4-FFF2-40B4-BE49-F238E27FC236}">
                <a16:creationId xmlns:a16="http://schemas.microsoft.com/office/drawing/2014/main" id="{7907018D-62CB-0656-AB3E-A22765F67037}"/>
              </a:ext>
            </a:extLst>
          </p:cNvPr>
          <p:cNvSpPr txBox="1"/>
          <p:nvPr/>
        </p:nvSpPr>
        <p:spPr>
          <a:xfrm>
            <a:off x="11093630" y="5993905"/>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119" name="Straight Connector 118">
            <a:extLst>
              <a:ext uri="{FF2B5EF4-FFF2-40B4-BE49-F238E27FC236}">
                <a16:creationId xmlns:a16="http://schemas.microsoft.com/office/drawing/2014/main" id="{22D35A91-4ACE-E123-C6C4-716BF8A93D70}"/>
              </a:ext>
            </a:extLst>
          </p:cNvPr>
          <p:cNvCxnSpPr>
            <a:cxnSpLocks/>
          </p:cNvCxnSpPr>
          <p:nvPr/>
        </p:nvCxnSpPr>
        <p:spPr>
          <a:xfrm flipH="1">
            <a:off x="10810870" y="61942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43176D28-C842-9F85-EB50-9FCB657466F1}"/>
              </a:ext>
            </a:extLst>
          </p:cNvPr>
          <p:cNvCxnSpPr>
            <a:cxnSpLocks/>
          </p:cNvCxnSpPr>
          <p:nvPr/>
        </p:nvCxnSpPr>
        <p:spPr>
          <a:xfrm>
            <a:off x="8547973" y="53609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5CA2152-26AB-990A-ACFF-17E92D9BF84A}"/>
              </a:ext>
            </a:extLst>
          </p:cNvPr>
          <p:cNvCxnSpPr>
            <a:cxnSpLocks/>
          </p:cNvCxnSpPr>
          <p:nvPr/>
        </p:nvCxnSpPr>
        <p:spPr>
          <a:xfrm>
            <a:off x="8571639" y="60032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6890B92-D514-1DFE-C205-5AC3834F299E}"/>
              </a:ext>
            </a:extLst>
          </p:cNvPr>
          <p:cNvSpPr txBox="1"/>
          <p:nvPr/>
        </p:nvSpPr>
        <p:spPr>
          <a:xfrm>
            <a:off x="8364810" y="6220966"/>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123" name="TextBox 122">
            <a:extLst>
              <a:ext uri="{FF2B5EF4-FFF2-40B4-BE49-F238E27FC236}">
                <a16:creationId xmlns:a16="http://schemas.microsoft.com/office/drawing/2014/main" id="{5F457B01-51A5-309C-193E-A7781AF3DF7E}"/>
              </a:ext>
            </a:extLst>
          </p:cNvPr>
          <p:cNvSpPr txBox="1"/>
          <p:nvPr/>
        </p:nvSpPr>
        <p:spPr>
          <a:xfrm>
            <a:off x="8344930" y="5567823"/>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cxnSp>
        <p:nvCxnSpPr>
          <p:cNvPr id="124" name="Straight Connector 123">
            <a:extLst>
              <a:ext uri="{FF2B5EF4-FFF2-40B4-BE49-F238E27FC236}">
                <a16:creationId xmlns:a16="http://schemas.microsoft.com/office/drawing/2014/main" id="{391D2671-9489-AFD5-CDCC-9F33EEEE23A7}"/>
              </a:ext>
            </a:extLst>
          </p:cNvPr>
          <p:cNvCxnSpPr>
            <a:cxnSpLocks/>
          </p:cNvCxnSpPr>
          <p:nvPr/>
        </p:nvCxnSpPr>
        <p:spPr>
          <a:xfrm flipH="1">
            <a:off x="8745807" y="57784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CA7AE21-6B8B-91DC-599C-C04392763309}"/>
              </a:ext>
            </a:extLst>
          </p:cNvPr>
          <p:cNvCxnSpPr>
            <a:cxnSpLocks/>
          </p:cNvCxnSpPr>
          <p:nvPr/>
        </p:nvCxnSpPr>
        <p:spPr>
          <a:xfrm>
            <a:off x="9262347" y="53609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FA61C92-2DC6-80D1-1E31-8E83AF4A4272}"/>
              </a:ext>
            </a:extLst>
          </p:cNvPr>
          <p:cNvCxnSpPr>
            <a:cxnSpLocks/>
          </p:cNvCxnSpPr>
          <p:nvPr/>
        </p:nvCxnSpPr>
        <p:spPr>
          <a:xfrm>
            <a:off x="9286013" y="60032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E758021D-A9CD-18B7-BF68-024AA15CAD2A}"/>
              </a:ext>
            </a:extLst>
          </p:cNvPr>
          <p:cNvSpPr txBox="1"/>
          <p:nvPr/>
        </p:nvSpPr>
        <p:spPr>
          <a:xfrm>
            <a:off x="9079184" y="622096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28" name="TextBox 127">
            <a:extLst>
              <a:ext uri="{FF2B5EF4-FFF2-40B4-BE49-F238E27FC236}">
                <a16:creationId xmlns:a16="http://schemas.microsoft.com/office/drawing/2014/main" id="{71647487-C8E7-A467-DCB7-5A3A29AFA391}"/>
              </a:ext>
            </a:extLst>
          </p:cNvPr>
          <p:cNvSpPr txBox="1"/>
          <p:nvPr/>
        </p:nvSpPr>
        <p:spPr>
          <a:xfrm>
            <a:off x="9059304" y="5567823"/>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cxnSp>
        <p:nvCxnSpPr>
          <p:cNvPr id="129" name="Straight Connector 128">
            <a:extLst>
              <a:ext uri="{FF2B5EF4-FFF2-40B4-BE49-F238E27FC236}">
                <a16:creationId xmlns:a16="http://schemas.microsoft.com/office/drawing/2014/main" id="{DE8EA267-BA74-4EF8-F0DC-6AC49DCB134A}"/>
              </a:ext>
            </a:extLst>
          </p:cNvPr>
          <p:cNvCxnSpPr>
            <a:cxnSpLocks/>
          </p:cNvCxnSpPr>
          <p:nvPr/>
        </p:nvCxnSpPr>
        <p:spPr>
          <a:xfrm flipH="1">
            <a:off x="9460181" y="57784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F4BA678D-1314-6E8C-9DD9-78A18E3C0B6B}"/>
              </a:ext>
            </a:extLst>
          </p:cNvPr>
          <p:cNvSpPr txBox="1"/>
          <p:nvPr/>
        </p:nvSpPr>
        <p:spPr>
          <a:xfrm>
            <a:off x="8366996" y="4914681"/>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131" name="TextBox 130">
            <a:extLst>
              <a:ext uri="{FF2B5EF4-FFF2-40B4-BE49-F238E27FC236}">
                <a16:creationId xmlns:a16="http://schemas.microsoft.com/office/drawing/2014/main" id="{F6ABE60D-589E-CDA6-C871-1C00F1CC869F}"/>
              </a:ext>
            </a:extLst>
          </p:cNvPr>
          <p:cNvSpPr txBox="1"/>
          <p:nvPr/>
        </p:nvSpPr>
        <p:spPr>
          <a:xfrm>
            <a:off x="9109946" y="4928969"/>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132" name="TextBox 131">
            <a:extLst>
              <a:ext uri="{FF2B5EF4-FFF2-40B4-BE49-F238E27FC236}">
                <a16:creationId xmlns:a16="http://schemas.microsoft.com/office/drawing/2014/main" id="{8795861C-65AB-D39D-185E-BCCC4D0BED85}"/>
              </a:ext>
            </a:extLst>
          </p:cNvPr>
          <p:cNvSpPr txBox="1"/>
          <p:nvPr/>
        </p:nvSpPr>
        <p:spPr>
          <a:xfrm>
            <a:off x="325889" y="4069019"/>
            <a:ext cx="1502911" cy="461665"/>
          </a:xfrm>
          <a:prstGeom prst="rect">
            <a:avLst/>
          </a:prstGeom>
          <a:noFill/>
        </p:spPr>
        <p:txBody>
          <a:bodyPr wrap="square" rtlCol="0">
            <a:spAutoFit/>
          </a:bodyPr>
          <a:lstStyle/>
          <a:p>
            <a:r>
              <a:rPr lang="en-GB" sz="2400" b="1" dirty="0">
                <a:latin typeface="Century Gothic" panose="020B0502020202020204" pitchFamily="34" charset="0"/>
              </a:rPr>
              <a:t>HCOOH</a:t>
            </a:r>
            <a:endParaRPr lang="en-GB" sz="2400" dirty="0">
              <a:latin typeface="Century Gothic" panose="020B0502020202020204" pitchFamily="34" charset="0"/>
            </a:endParaRPr>
          </a:p>
        </p:txBody>
      </p:sp>
      <p:sp>
        <p:nvSpPr>
          <p:cNvPr id="133" name="TextBox 132">
            <a:extLst>
              <a:ext uri="{FF2B5EF4-FFF2-40B4-BE49-F238E27FC236}">
                <a16:creationId xmlns:a16="http://schemas.microsoft.com/office/drawing/2014/main" id="{21E8D17A-4423-084F-CC62-0A5AF3AF0F36}"/>
              </a:ext>
            </a:extLst>
          </p:cNvPr>
          <p:cNvSpPr txBox="1"/>
          <p:nvPr/>
        </p:nvSpPr>
        <p:spPr>
          <a:xfrm>
            <a:off x="552091" y="6153736"/>
            <a:ext cx="1756911" cy="461665"/>
          </a:xfrm>
          <a:prstGeom prst="rect">
            <a:avLst/>
          </a:prstGeom>
          <a:noFill/>
        </p:spPr>
        <p:txBody>
          <a:bodyPr wrap="square" rtlCol="0">
            <a:spAutoFit/>
          </a:bodyPr>
          <a:lstStyle/>
          <a:p>
            <a:r>
              <a:rPr lang="en-GB" sz="2400" b="1" dirty="0">
                <a:latin typeface="Century Gothic" panose="020B0502020202020204" pitchFamily="34" charset="0"/>
              </a:rPr>
              <a:t>CH</a:t>
            </a:r>
            <a:r>
              <a:rPr lang="en-GB" sz="2400" b="1" baseline="-25000" dirty="0">
                <a:latin typeface="Century Gothic" panose="020B0502020202020204" pitchFamily="34" charset="0"/>
              </a:rPr>
              <a:t>3</a:t>
            </a:r>
            <a:r>
              <a:rPr lang="en-GB" sz="2400" b="1" dirty="0">
                <a:latin typeface="Century Gothic" panose="020B0502020202020204" pitchFamily="34" charset="0"/>
              </a:rPr>
              <a:t>COOH</a:t>
            </a:r>
            <a:endParaRPr lang="en-GB" sz="2400" dirty="0">
              <a:latin typeface="Century Gothic" panose="020B0502020202020204" pitchFamily="34" charset="0"/>
            </a:endParaRPr>
          </a:p>
        </p:txBody>
      </p:sp>
      <p:sp>
        <p:nvSpPr>
          <p:cNvPr id="134" name="TextBox 133">
            <a:extLst>
              <a:ext uri="{FF2B5EF4-FFF2-40B4-BE49-F238E27FC236}">
                <a16:creationId xmlns:a16="http://schemas.microsoft.com/office/drawing/2014/main" id="{977D040C-2CBA-92F9-10B1-34B842B9C0A2}"/>
              </a:ext>
            </a:extLst>
          </p:cNvPr>
          <p:cNvSpPr txBox="1"/>
          <p:nvPr/>
        </p:nvSpPr>
        <p:spPr>
          <a:xfrm>
            <a:off x="6294408" y="3028099"/>
            <a:ext cx="2383766"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5</a:t>
            </a:r>
            <a:r>
              <a:rPr lang="en-GB" sz="2400" b="1" dirty="0">
                <a:latin typeface="Century Gothic" panose="020B0502020202020204" pitchFamily="34" charset="0"/>
              </a:rPr>
              <a:t>COOH</a:t>
            </a:r>
            <a:endParaRPr lang="en-GB" sz="2400" dirty="0">
              <a:latin typeface="Century Gothic" panose="020B0502020202020204" pitchFamily="34" charset="0"/>
            </a:endParaRPr>
          </a:p>
        </p:txBody>
      </p:sp>
      <p:sp>
        <p:nvSpPr>
          <p:cNvPr id="135" name="TextBox 134">
            <a:extLst>
              <a:ext uri="{FF2B5EF4-FFF2-40B4-BE49-F238E27FC236}">
                <a16:creationId xmlns:a16="http://schemas.microsoft.com/office/drawing/2014/main" id="{C55754AC-F5AA-CA75-19D1-84854B91AC84}"/>
              </a:ext>
            </a:extLst>
          </p:cNvPr>
          <p:cNvSpPr txBox="1"/>
          <p:nvPr/>
        </p:nvSpPr>
        <p:spPr>
          <a:xfrm>
            <a:off x="5745192" y="6099102"/>
            <a:ext cx="1926565"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3</a:t>
            </a:r>
            <a:r>
              <a:rPr lang="en-GB" sz="2400" b="1" dirty="0">
                <a:latin typeface="Century Gothic" panose="020B0502020202020204" pitchFamily="34" charset="0"/>
              </a:rPr>
              <a:t>H</a:t>
            </a:r>
            <a:r>
              <a:rPr lang="en-GB" sz="2400" b="1" baseline="-25000" dirty="0">
                <a:latin typeface="Century Gothic" panose="020B0502020202020204" pitchFamily="34" charset="0"/>
              </a:rPr>
              <a:t>7</a:t>
            </a:r>
            <a:r>
              <a:rPr lang="en-GB" sz="2400" b="1" dirty="0">
                <a:latin typeface="Century Gothic" panose="020B0502020202020204" pitchFamily="34" charset="0"/>
              </a:rPr>
              <a:t>COOH</a:t>
            </a:r>
            <a:endParaRPr lang="en-GB" sz="2400" dirty="0">
              <a:latin typeface="Century Gothic" panose="020B0502020202020204" pitchFamily="34" charset="0"/>
            </a:endParaRPr>
          </a:p>
        </p:txBody>
      </p:sp>
    </p:spTree>
    <p:extLst>
      <p:ext uri="{BB962C8B-B14F-4D97-AF65-F5344CB8AC3E}">
        <p14:creationId xmlns:p14="http://schemas.microsoft.com/office/powerpoint/2010/main" val="1397570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4"/>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7"/>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8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91"/>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3"/>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4"/>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6"/>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7"/>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8"/>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9"/>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00"/>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10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8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103"/>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04"/>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05"/>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06"/>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0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08"/>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109"/>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10"/>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11"/>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1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1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14"/>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115"/>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16"/>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117"/>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18"/>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119"/>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120"/>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12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22"/>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123"/>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24"/>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25"/>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26"/>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27"/>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28"/>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29"/>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30"/>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31"/>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132"/>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grpId="0" nodeType="clickEffect">
                                  <p:stCondLst>
                                    <p:cond delay="0"/>
                                  </p:stCondLst>
                                  <p:childTnLst>
                                    <p:set>
                                      <p:cBhvr>
                                        <p:cTn id="194" dur="1" fill="hold">
                                          <p:stCondLst>
                                            <p:cond delay="0"/>
                                          </p:stCondLst>
                                        </p:cTn>
                                        <p:tgtEl>
                                          <p:spTgt spid="133"/>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134"/>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P spid="54" grpId="0"/>
      <p:bldP spid="55" grpId="0"/>
      <p:bldP spid="56" grpId="0"/>
      <p:bldP spid="59" grpId="0"/>
      <p:bldP spid="60" grpId="0"/>
      <p:bldP spid="62" grpId="0"/>
      <p:bldP spid="66" grpId="0"/>
      <p:bldP spid="67" grpId="0"/>
      <p:bldP spid="71" grpId="0"/>
      <p:bldP spid="72" grpId="0"/>
      <p:bldP spid="73" grpId="0"/>
      <p:bldP spid="76" grpId="0"/>
      <p:bldP spid="77" grpId="0"/>
      <p:bldP spid="79" grpId="0"/>
      <p:bldP spid="80" grpId="0"/>
      <p:bldP spid="83" grpId="0"/>
      <p:bldP spid="84" grpId="0"/>
      <p:bldP spid="85" grpId="0"/>
      <p:bldP spid="89" grpId="0"/>
      <p:bldP spid="90" grpId="0"/>
      <p:bldP spid="91" grpId="0"/>
      <p:bldP spid="94" grpId="0"/>
      <p:bldP spid="95" grpId="0"/>
      <p:bldP spid="99" grpId="0"/>
      <p:bldP spid="100" grpId="0"/>
      <p:bldP spid="101" grpId="0"/>
      <p:bldP spid="103" grpId="0"/>
      <p:bldP spid="106" grpId="0"/>
      <p:bldP spid="107" grpId="0"/>
      <p:bldP spid="108" grpId="0"/>
      <p:bldP spid="112" grpId="0"/>
      <p:bldP spid="113" grpId="0"/>
      <p:bldP spid="114" grpId="0"/>
      <p:bldP spid="117" grpId="0"/>
      <p:bldP spid="118" grpId="0"/>
      <p:bldP spid="122" grpId="0"/>
      <p:bldP spid="123" grpId="0"/>
      <p:bldP spid="127" grpId="0"/>
      <p:bldP spid="128" grpId="0"/>
      <p:bldP spid="130" grpId="0"/>
      <p:bldP spid="131" grpId="0"/>
      <p:bldP spid="132" grpId="0"/>
      <p:bldP spid="133" grpId="0"/>
      <p:bldP spid="134" grpId="0"/>
      <p:bldP spid="1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EFA3880-E3AA-E9DB-1921-BF8F9DE17E25}"/>
              </a:ext>
            </a:extLst>
          </p:cNvPr>
          <p:cNvSpPr>
            <a:spLocks noGrp="1"/>
          </p:cNvSpPr>
          <p:nvPr>
            <p:ph type="title"/>
          </p:nvPr>
        </p:nvSpPr>
        <p:spPr/>
        <p:txBody>
          <a:bodyPr/>
          <a:lstStyle/>
          <a:p>
            <a:r>
              <a:rPr lang="en-GB" dirty="0">
                <a:latin typeface="Century Gothic" panose="020B0502020202020204" pitchFamily="34" charset="0"/>
              </a:rPr>
              <a:t>What is the general formula for the carboxylic acids?</a:t>
            </a:r>
          </a:p>
        </p:txBody>
      </p:sp>
      <p:sp>
        <p:nvSpPr>
          <p:cNvPr id="4" name="TextBox 3">
            <a:extLst>
              <a:ext uri="{FF2B5EF4-FFF2-40B4-BE49-F238E27FC236}">
                <a16:creationId xmlns:a16="http://schemas.microsoft.com/office/drawing/2014/main" id="{78FD50F7-BC4F-F22A-8E10-EC87FCCD13AE}"/>
              </a:ext>
            </a:extLst>
          </p:cNvPr>
          <p:cNvSpPr txBox="1"/>
          <p:nvPr/>
        </p:nvSpPr>
        <p:spPr>
          <a:xfrm>
            <a:off x="415029" y="2691668"/>
            <a:ext cx="3190811" cy="461665"/>
          </a:xfrm>
          <a:prstGeom prst="rect">
            <a:avLst/>
          </a:prstGeom>
          <a:noFill/>
        </p:spPr>
        <p:txBody>
          <a:bodyPr wrap="square" rtlCol="0">
            <a:spAutoFit/>
          </a:bodyPr>
          <a:lstStyle/>
          <a:p>
            <a:r>
              <a:rPr lang="en-GB" sz="2400" b="1" dirty="0">
                <a:latin typeface="Century Gothic" panose="020B0502020202020204" pitchFamily="34" charset="0"/>
              </a:rPr>
              <a:t>Methanoic acid </a:t>
            </a:r>
            <a:endParaRPr lang="en-GB" sz="2400" dirty="0">
              <a:latin typeface="Century Gothic" panose="020B0502020202020204" pitchFamily="34" charset="0"/>
            </a:endParaRPr>
          </a:p>
        </p:txBody>
      </p:sp>
      <p:cxnSp>
        <p:nvCxnSpPr>
          <p:cNvPr id="5" name="Straight Connector 4">
            <a:extLst>
              <a:ext uri="{FF2B5EF4-FFF2-40B4-BE49-F238E27FC236}">
                <a16:creationId xmlns:a16="http://schemas.microsoft.com/office/drawing/2014/main" id="{CD88DF59-0A4A-0AF5-15BA-E7AABEE14F88}"/>
              </a:ext>
            </a:extLst>
          </p:cNvPr>
          <p:cNvCxnSpPr>
            <a:cxnSpLocks/>
          </p:cNvCxnSpPr>
          <p:nvPr/>
        </p:nvCxnSpPr>
        <p:spPr>
          <a:xfrm flipH="1">
            <a:off x="1528016" y="3380204"/>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1C52A9A-A366-340D-5CE2-AD700B9F351E}"/>
              </a:ext>
            </a:extLst>
          </p:cNvPr>
          <p:cNvCxnSpPr>
            <a:cxnSpLocks/>
          </p:cNvCxnSpPr>
          <p:nvPr/>
        </p:nvCxnSpPr>
        <p:spPr>
          <a:xfrm>
            <a:off x="1496958" y="3764991"/>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13DF5B0-79A6-278F-2744-38E70523010E}"/>
              </a:ext>
            </a:extLst>
          </p:cNvPr>
          <p:cNvSpPr txBox="1"/>
          <p:nvPr/>
        </p:nvSpPr>
        <p:spPr>
          <a:xfrm>
            <a:off x="1830629" y="3165352"/>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8" name="TextBox 7">
            <a:extLst>
              <a:ext uri="{FF2B5EF4-FFF2-40B4-BE49-F238E27FC236}">
                <a16:creationId xmlns:a16="http://schemas.microsoft.com/office/drawing/2014/main" id="{EE7015D4-3760-0524-A93B-9A99376AF87D}"/>
              </a:ext>
            </a:extLst>
          </p:cNvPr>
          <p:cNvSpPr txBox="1"/>
          <p:nvPr/>
        </p:nvSpPr>
        <p:spPr>
          <a:xfrm>
            <a:off x="1176507" y="3426609"/>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 name="TextBox 8">
            <a:extLst>
              <a:ext uri="{FF2B5EF4-FFF2-40B4-BE49-F238E27FC236}">
                <a16:creationId xmlns:a16="http://schemas.microsoft.com/office/drawing/2014/main" id="{CF941C1A-7303-F363-34ED-4D9B24C2A2F4}"/>
              </a:ext>
            </a:extLst>
          </p:cNvPr>
          <p:cNvSpPr txBox="1"/>
          <p:nvPr/>
        </p:nvSpPr>
        <p:spPr>
          <a:xfrm>
            <a:off x="588185" y="339915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0" name="Straight Connector 9">
            <a:extLst>
              <a:ext uri="{FF2B5EF4-FFF2-40B4-BE49-F238E27FC236}">
                <a16:creationId xmlns:a16="http://schemas.microsoft.com/office/drawing/2014/main" id="{25A253AF-6D8B-9FEB-D6BB-6CE90A1187E1}"/>
              </a:ext>
            </a:extLst>
          </p:cNvPr>
          <p:cNvCxnSpPr>
            <a:cxnSpLocks/>
          </p:cNvCxnSpPr>
          <p:nvPr/>
        </p:nvCxnSpPr>
        <p:spPr>
          <a:xfrm flipH="1">
            <a:off x="919788" y="364233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106C8FC-C0A3-92EB-B1DC-9CADBDE45072}"/>
              </a:ext>
            </a:extLst>
          </p:cNvPr>
          <p:cNvCxnSpPr>
            <a:cxnSpLocks/>
          </p:cNvCxnSpPr>
          <p:nvPr/>
        </p:nvCxnSpPr>
        <p:spPr>
          <a:xfrm flipH="1">
            <a:off x="1580403" y="3418304"/>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41D824D-6417-C36C-F68D-E24E6D95C350}"/>
              </a:ext>
            </a:extLst>
          </p:cNvPr>
          <p:cNvSpPr txBox="1"/>
          <p:nvPr/>
        </p:nvSpPr>
        <p:spPr>
          <a:xfrm>
            <a:off x="1771143" y="3849355"/>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13" name="TextBox 12">
            <a:extLst>
              <a:ext uri="{FF2B5EF4-FFF2-40B4-BE49-F238E27FC236}">
                <a16:creationId xmlns:a16="http://schemas.microsoft.com/office/drawing/2014/main" id="{F31E6EBA-33F9-BF80-4020-C68B58590532}"/>
              </a:ext>
            </a:extLst>
          </p:cNvPr>
          <p:cNvSpPr txBox="1"/>
          <p:nvPr/>
        </p:nvSpPr>
        <p:spPr>
          <a:xfrm>
            <a:off x="2416265" y="390038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4" name="Straight Connector 13">
            <a:extLst>
              <a:ext uri="{FF2B5EF4-FFF2-40B4-BE49-F238E27FC236}">
                <a16:creationId xmlns:a16="http://schemas.microsoft.com/office/drawing/2014/main" id="{3A3FBE81-CF9B-7371-16B3-DAAFEE3A132C}"/>
              </a:ext>
            </a:extLst>
          </p:cNvPr>
          <p:cNvCxnSpPr>
            <a:cxnSpLocks/>
          </p:cNvCxnSpPr>
          <p:nvPr/>
        </p:nvCxnSpPr>
        <p:spPr>
          <a:xfrm flipH="1">
            <a:off x="2133505" y="410070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83D1697-E495-55BF-063E-17B96E007C6A}"/>
              </a:ext>
            </a:extLst>
          </p:cNvPr>
          <p:cNvSpPr txBox="1"/>
          <p:nvPr/>
        </p:nvSpPr>
        <p:spPr>
          <a:xfrm>
            <a:off x="2137436" y="4569350"/>
            <a:ext cx="3190811" cy="461665"/>
          </a:xfrm>
          <a:prstGeom prst="rect">
            <a:avLst/>
          </a:prstGeom>
          <a:noFill/>
        </p:spPr>
        <p:txBody>
          <a:bodyPr wrap="square" rtlCol="0">
            <a:spAutoFit/>
          </a:bodyPr>
          <a:lstStyle/>
          <a:p>
            <a:r>
              <a:rPr lang="en-GB" sz="2400" b="1" dirty="0">
                <a:latin typeface="Century Gothic" panose="020B0502020202020204" pitchFamily="34" charset="0"/>
              </a:rPr>
              <a:t>Ethanoic acid </a:t>
            </a:r>
            <a:endParaRPr lang="en-GB" sz="2400" dirty="0">
              <a:latin typeface="Century Gothic" panose="020B0502020202020204" pitchFamily="34" charset="0"/>
            </a:endParaRPr>
          </a:p>
        </p:txBody>
      </p:sp>
      <p:cxnSp>
        <p:nvCxnSpPr>
          <p:cNvPr id="16" name="Straight Connector 15">
            <a:extLst>
              <a:ext uri="{FF2B5EF4-FFF2-40B4-BE49-F238E27FC236}">
                <a16:creationId xmlns:a16="http://schemas.microsoft.com/office/drawing/2014/main" id="{83D7178D-7CF1-4BB3-D5E8-44BE5558B574}"/>
              </a:ext>
            </a:extLst>
          </p:cNvPr>
          <p:cNvCxnSpPr/>
          <p:nvPr/>
        </p:nvCxnSpPr>
        <p:spPr>
          <a:xfrm>
            <a:off x="2593501" y="540026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56904EB-9157-2942-6277-1C230ADB5B11}"/>
              </a:ext>
            </a:extLst>
          </p:cNvPr>
          <p:cNvCxnSpPr/>
          <p:nvPr/>
        </p:nvCxnSpPr>
        <p:spPr>
          <a:xfrm>
            <a:off x="2617167" y="604252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1A58D8A-65F0-306F-813B-0D3BDD02A866}"/>
              </a:ext>
            </a:extLst>
          </p:cNvPr>
          <p:cNvSpPr txBox="1"/>
          <p:nvPr/>
        </p:nvSpPr>
        <p:spPr>
          <a:xfrm>
            <a:off x="2410338" y="626023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9" name="TextBox 18">
            <a:extLst>
              <a:ext uri="{FF2B5EF4-FFF2-40B4-BE49-F238E27FC236}">
                <a16:creationId xmlns:a16="http://schemas.microsoft.com/office/drawing/2014/main" id="{CBEBA5B8-99B6-17D2-FE5E-FB468C67CEAC}"/>
              </a:ext>
            </a:extLst>
          </p:cNvPr>
          <p:cNvSpPr txBox="1"/>
          <p:nvPr/>
        </p:nvSpPr>
        <p:spPr>
          <a:xfrm>
            <a:off x="2390458" y="560709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cxnSp>
        <p:nvCxnSpPr>
          <p:cNvPr id="20" name="Straight Connector 19">
            <a:extLst>
              <a:ext uri="{FF2B5EF4-FFF2-40B4-BE49-F238E27FC236}">
                <a16:creationId xmlns:a16="http://schemas.microsoft.com/office/drawing/2014/main" id="{DD090A4F-C8AC-809E-A920-9A3DE8816014}"/>
              </a:ext>
            </a:extLst>
          </p:cNvPr>
          <p:cNvCxnSpPr>
            <a:cxnSpLocks/>
          </p:cNvCxnSpPr>
          <p:nvPr/>
        </p:nvCxnSpPr>
        <p:spPr>
          <a:xfrm flipH="1">
            <a:off x="2791335" y="581770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6ECDB4-5E9A-80C0-C8A4-0FD014785FBB}"/>
              </a:ext>
            </a:extLst>
          </p:cNvPr>
          <p:cNvCxnSpPr>
            <a:cxnSpLocks/>
          </p:cNvCxnSpPr>
          <p:nvPr/>
        </p:nvCxnSpPr>
        <p:spPr>
          <a:xfrm flipH="1">
            <a:off x="3391323" y="555406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B5D070D-D278-5A5D-7A08-799261B15300}"/>
              </a:ext>
            </a:extLst>
          </p:cNvPr>
          <p:cNvCxnSpPr>
            <a:cxnSpLocks/>
          </p:cNvCxnSpPr>
          <p:nvPr/>
        </p:nvCxnSpPr>
        <p:spPr>
          <a:xfrm>
            <a:off x="3429277" y="5921594"/>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383CDEE-2A3F-DC73-478E-450CDD99D6AD}"/>
              </a:ext>
            </a:extLst>
          </p:cNvPr>
          <p:cNvSpPr txBox="1"/>
          <p:nvPr/>
        </p:nvSpPr>
        <p:spPr>
          <a:xfrm>
            <a:off x="3693936" y="5339208"/>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4" name="TextBox 23">
            <a:extLst>
              <a:ext uri="{FF2B5EF4-FFF2-40B4-BE49-F238E27FC236}">
                <a16:creationId xmlns:a16="http://schemas.microsoft.com/office/drawing/2014/main" id="{3C10F010-D84D-9CBC-25D1-3236F5FDA800}"/>
              </a:ext>
            </a:extLst>
          </p:cNvPr>
          <p:cNvSpPr txBox="1"/>
          <p:nvPr/>
        </p:nvSpPr>
        <p:spPr>
          <a:xfrm>
            <a:off x="3039814" y="560046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25" name="TextBox 24">
            <a:extLst>
              <a:ext uri="{FF2B5EF4-FFF2-40B4-BE49-F238E27FC236}">
                <a16:creationId xmlns:a16="http://schemas.microsoft.com/office/drawing/2014/main" id="{4C582599-45F2-0BC2-FC8F-5FDC9B3C68EC}"/>
              </a:ext>
            </a:extLst>
          </p:cNvPr>
          <p:cNvSpPr txBox="1"/>
          <p:nvPr/>
        </p:nvSpPr>
        <p:spPr>
          <a:xfrm>
            <a:off x="1795884" y="559026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6" name="Straight Connector 25">
            <a:extLst>
              <a:ext uri="{FF2B5EF4-FFF2-40B4-BE49-F238E27FC236}">
                <a16:creationId xmlns:a16="http://schemas.microsoft.com/office/drawing/2014/main" id="{9C3DED83-FB80-6F40-330B-260722057EA0}"/>
              </a:ext>
            </a:extLst>
          </p:cNvPr>
          <p:cNvCxnSpPr>
            <a:cxnSpLocks/>
          </p:cNvCxnSpPr>
          <p:nvPr/>
        </p:nvCxnSpPr>
        <p:spPr>
          <a:xfrm flipH="1">
            <a:off x="2127487" y="583344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156C12-3E97-DA76-9236-FC3F49DAFE93}"/>
              </a:ext>
            </a:extLst>
          </p:cNvPr>
          <p:cNvCxnSpPr>
            <a:cxnSpLocks/>
          </p:cNvCxnSpPr>
          <p:nvPr/>
        </p:nvCxnSpPr>
        <p:spPr>
          <a:xfrm flipH="1">
            <a:off x="3443710" y="559216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7AD77D3-AD6B-1E66-D5CF-483DC035F078}"/>
              </a:ext>
            </a:extLst>
          </p:cNvPr>
          <p:cNvSpPr txBox="1"/>
          <p:nvPr/>
        </p:nvSpPr>
        <p:spPr>
          <a:xfrm>
            <a:off x="3703462" y="6005958"/>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9" name="TextBox 28">
            <a:extLst>
              <a:ext uri="{FF2B5EF4-FFF2-40B4-BE49-F238E27FC236}">
                <a16:creationId xmlns:a16="http://schemas.microsoft.com/office/drawing/2014/main" id="{EC138432-40EB-5F08-2078-553AFAC411C1}"/>
              </a:ext>
            </a:extLst>
          </p:cNvPr>
          <p:cNvSpPr txBox="1"/>
          <p:nvPr/>
        </p:nvSpPr>
        <p:spPr>
          <a:xfrm>
            <a:off x="4348584" y="60569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0" name="Straight Connector 29">
            <a:extLst>
              <a:ext uri="{FF2B5EF4-FFF2-40B4-BE49-F238E27FC236}">
                <a16:creationId xmlns:a16="http://schemas.microsoft.com/office/drawing/2014/main" id="{5C254791-BB93-E40A-5011-3FF667608779}"/>
              </a:ext>
            </a:extLst>
          </p:cNvPr>
          <p:cNvCxnSpPr>
            <a:cxnSpLocks/>
          </p:cNvCxnSpPr>
          <p:nvPr/>
        </p:nvCxnSpPr>
        <p:spPr>
          <a:xfrm flipH="1">
            <a:off x="4065824" y="625730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F0B0F45-C441-5B1E-5E0C-B20FD676248E}"/>
              </a:ext>
            </a:extLst>
          </p:cNvPr>
          <p:cNvSpPr txBox="1"/>
          <p:nvPr/>
        </p:nvSpPr>
        <p:spPr>
          <a:xfrm>
            <a:off x="2407463" y="501515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2" name="TextBox 31">
            <a:extLst>
              <a:ext uri="{FF2B5EF4-FFF2-40B4-BE49-F238E27FC236}">
                <a16:creationId xmlns:a16="http://schemas.microsoft.com/office/drawing/2014/main" id="{A1D68B97-4FCB-8536-3861-CAA63BB687EB}"/>
              </a:ext>
            </a:extLst>
          </p:cNvPr>
          <p:cNvSpPr txBox="1"/>
          <p:nvPr/>
        </p:nvSpPr>
        <p:spPr>
          <a:xfrm>
            <a:off x="4705231" y="2565147"/>
            <a:ext cx="3190811" cy="461665"/>
          </a:xfrm>
          <a:prstGeom prst="rect">
            <a:avLst/>
          </a:prstGeom>
          <a:noFill/>
        </p:spPr>
        <p:txBody>
          <a:bodyPr wrap="square" rtlCol="0">
            <a:spAutoFit/>
          </a:bodyPr>
          <a:lstStyle/>
          <a:p>
            <a:r>
              <a:rPr lang="en-GB" sz="2400" b="1" dirty="0">
                <a:latin typeface="Century Gothic" panose="020B0502020202020204" pitchFamily="34" charset="0"/>
              </a:rPr>
              <a:t>Propanoic acid </a:t>
            </a:r>
            <a:endParaRPr lang="en-GB" sz="2400" dirty="0">
              <a:latin typeface="Century Gothic" panose="020B0502020202020204" pitchFamily="34" charset="0"/>
            </a:endParaRPr>
          </a:p>
        </p:txBody>
      </p:sp>
      <p:cxnSp>
        <p:nvCxnSpPr>
          <p:cNvPr id="33" name="Straight Connector 32">
            <a:extLst>
              <a:ext uri="{FF2B5EF4-FFF2-40B4-BE49-F238E27FC236}">
                <a16:creationId xmlns:a16="http://schemas.microsoft.com/office/drawing/2014/main" id="{581A3E24-B96B-06BD-9F82-19DAB437C31A}"/>
              </a:ext>
            </a:extLst>
          </p:cNvPr>
          <p:cNvCxnSpPr/>
          <p:nvPr/>
        </p:nvCxnSpPr>
        <p:spPr>
          <a:xfrm>
            <a:off x="5164173" y="35024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892C2D2-EB53-FA96-E2C3-2424D375E0BC}"/>
              </a:ext>
            </a:extLst>
          </p:cNvPr>
          <p:cNvCxnSpPr/>
          <p:nvPr/>
        </p:nvCxnSpPr>
        <p:spPr>
          <a:xfrm>
            <a:off x="5187839" y="414470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700F58-262C-2276-6062-E11B031A93DC}"/>
              </a:ext>
            </a:extLst>
          </p:cNvPr>
          <p:cNvSpPr txBox="1"/>
          <p:nvPr/>
        </p:nvSpPr>
        <p:spPr>
          <a:xfrm>
            <a:off x="4981010" y="4362423"/>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36" name="TextBox 35">
            <a:extLst>
              <a:ext uri="{FF2B5EF4-FFF2-40B4-BE49-F238E27FC236}">
                <a16:creationId xmlns:a16="http://schemas.microsoft.com/office/drawing/2014/main" id="{7068C485-92A3-CE82-FCA8-BFA33AE6ABEA}"/>
              </a:ext>
            </a:extLst>
          </p:cNvPr>
          <p:cNvSpPr txBox="1"/>
          <p:nvPr/>
        </p:nvSpPr>
        <p:spPr>
          <a:xfrm>
            <a:off x="4989704" y="370928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7" name="TextBox 36">
            <a:extLst>
              <a:ext uri="{FF2B5EF4-FFF2-40B4-BE49-F238E27FC236}">
                <a16:creationId xmlns:a16="http://schemas.microsoft.com/office/drawing/2014/main" id="{85B60A98-86A1-0757-01F6-543C12A4D14D}"/>
              </a:ext>
            </a:extLst>
          </p:cNvPr>
          <p:cNvSpPr txBox="1"/>
          <p:nvPr/>
        </p:nvSpPr>
        <p:spPr>
          <a:xfrm>
            <a:off x="5011771" y="3056138"/>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8" name="Straight Connector 37">
            <a:extLst>
              <a:ext uri="{FF2B5EF4-FFF2-40B4-BE49-F238E27FC236}">
                <a16:creationId xmlns:a16="http://schemas.microsoft.com/office/drawing/2014/main" id="{D9AD6701-F047-1E41-EDA6-4D5EDB22F934}"/>
              </a:ext>
            </a:extLst>
          </p:cNvPr>
          <p:cNvCxnSpPr>
            <a:cxnSpLocks/>
          </p:cNvCxnSpPr>
          <p:nvPr/>
        </p:nvCxnSpPr>
        <p:spPr>
          <a:xfrm flipH="1">
            <a:off x="5362007" y="391989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EF820A9-969D-C0EF-57DF-5AF9250C6339}"/>
              </a:ext>
            </a:extLst>
          </p:cNvPr>
          <p:cNvCxnSpPr>
            <a:cxnSpLocks/>
          </p:cNvCxnSpPr>
          <p:nvPr/>
        </p:nvCxnSpPr>
        <p:spPr>
          <a:xfrm flipH="1">
            <a:off x="6604933" y="3670536"/>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DB32A44-3293-36C1-C039-E8EAD2436936}"/>
              </a:ext>
            </a:extLst>
          </p:cNvPr>
          <p:cNvCxnSpPr>
            <a:cxnSpLocks/>
          </p:cNvCxnSpPr>
          <p:nvPr/>
        </p:nvCxnSpPr>
        <p:spPr>
          <a:xfrm>
            <a:off x="6642887" y="4038070"/>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9966E5AB-4CD1-4A6E-F3E7-88EE14C17692}"/>
              </a:ext>
            </a:extLst>
          </p:cNvPr>
          <p:cNvSpPr txBox="1"/>
          <p:nvPr/>
        </p:nvSpPr>
        <p:spPr>
          <a:xfrm>
            <a:off x="6907546" y="3455684"/>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42" name="TextBox 41">
            <a:extLst>
              <a:ext uri="{FF2B5EF4-FFF2-40B4-BE49-F238E27FC236}">
                <a16:creationId xmlns:a16="http://schemas.microsoft.com/office/drawing/2014/main" id="{8F350280-BAA4-6A3D-E782-4582A6D76E6F}"/>
              </a:ext>
            </a:extLst>
          </p:cNvPr>
          <p:cNvSpPr txBox="1"/>
          <p:nvPr/>
        </p:nvSpPr>
        <p:spPr>
          <a:xfrm>
            <a:off x="6253424" y="371694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43" name="TextBox 42">
            <a:extLst>
              <a:ext uri="{FF2B5EF4-FFF2-40B4-BE49-F238E27FC236}">
                <a16:creationId xmlns:a16="http://schemas.microsoft.com/office/drawing/2014/main" id="{3F0C2B2A-360C-3181-638F-4AAD25ED1963}"/>
              </a:ext>
            </a:extLst>
          </p:cNvPr>
          <p:cNvSpPr txBox="1"/>
          <p:nvPr/>
        </p:nvSpPr>
        <p:spPr>
          <a:xfrm>
            <a:off x="4366556" y="369244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4" name="Straight Connector 43">
            <a:extLst>
              <a:ext uri="{FF2B5EF4-FFF2-40B4-BE49-F238E27FC236}">
                <a16:creationId xmlns:a16="http://schemas.microsoft.com/office/drawing/2014/main" id="{BD5CEDAD-019E-2E7D-EA55-EE22B7CC437B}"/>
              </a:ext>
            </a:extLst>
          </p:cNvPr>
          <p:cNvCxnSpPr>
            <a:cxnSpLocks/>
          </p:cNvCxnSpPr>
          <p:nvPr/>
        </p:nvCxnSpPr>
        <p:spPr>
          <a:xfrm flipH="1">
            <a:off x="4698159" y="393563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0E84BC-3187-A3B4-4184-FBE2787573C5}"/>
              </a:ext>
            </a:extLst>
          </p:cNvPr>
          <p:cNvCxnSpPr>
            <a:cxnSpLocks/>
          </p:cNvCxnSpPr>
          <p:nvPr/>
        </p:nvCxnSpPr>
        <p:spPr>
          <a:xfrm flipH="1">
            <a:off x="6657320" y="3708636"/>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5C93FF0-6948-3F2A-46D7-C2EA259069BC}"/>
              </a:ext>
            </a:extLst>
          </p:cNvPr>
          <p:cNvSpPr txBox="1"/>
          <p:nvPr/>
        </p:nvSpPr>
        <p:spPr>
          <a:xfrm>
            <a:off x="6917072" y="4122434"/>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47" name="TextBox 46">
            <a:extLst>
              <a:ext uri="{FF2B5EF4-FFF2-40B4-BE49-F238E27FC236}">
                <a16:creationId xmlns:a16="http://schemas.microsoft.com/office/drawing/2014/main" id="{1EE23311-251B-FEA8-BD33-508EF6415EA5}"/>
              </a:ext>
            </a:extLst>
          </p:cNvPr>
          <p:cNvSpPr txBox="1"/>
          <p:nvPr/>
        </p:nvSpPr>
        <p:spPr>
          <a:xfrm>
            <a:off x="7562194" y="417346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8" name="Straight Connector 47">
            <a:extLst>
              <a:ext uri="{FF2B5EF4-FFF2-40B4-BE49-F238E27FC236}">
                <a16:creationId xmlns:a16="http://schemas.microsoft.com/office/drawing/2014/main" id="{4551A18D-CBFA-608E-8826-DA561DB56CA4}"/>
              </a:ext>
            </a:extLst>
          </p:cNvPr>
          <p:cNvCxnSpPr>
            <a:cxnSpLocks/>
          </p:cNvCxnSpPr>
          <p:nvPr/>
        </p:nvCxnSpPr>
        <p:spPr>
          <a:xfrm flipH="1">
            <a:off x="7279434" y="437378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3413126-50CE-D0B1-CDF3-115C7C1116C6}"/>
              </a:ext>
            </a:extLst>
          </p:cNvPr>
          <p:cNvCxnSpPr/>
          <p:nvPr/>
        </p:nvCxnSpPr>
        <p:spPr>
          <a:xfrm>
            <a:off x="5859498" y="349768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D30B5B-B9CC-22F9-FDB8-06BD606BAECC}"/>
              </a:ext>
            </a:extLst>
          </p:cNvPr>
          <p:cNvCxnSpPr/>
          <p:nvPr/>
        </p:nvCxnSpPr>
        <p:spPr>
          <a:xfrm>
            <a:off x="5883164" y="41399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1A5F4C5-A2B3-8F28-E56C-E608184CF40A}"/>
              </a:ext>
            </a:extLst>
          </p:cNvPr>
          <p:cNvSpPr txBox="1"/>
          <p:nvPr/>
        </p:nvSpPr>
        <p:spPr>
          <a:xfrm>
            <a:off x="5676335" y="435766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2" name="TextBox 51">
            <a:extLst>
              <a:ext uri="{FF2B5EF4-FFF2-40B4-BE49-F238E27FC236}">
                <a16:creationId xmlns:a16="http://schemas.microsoft.com/office/drawing/2014/main" id="{618615BB-7DE7-446A-D841-71570EE002C4}"/>
              </a:ext>
            </a:extLst>
          </p:cNvPr>
          <p:cNvSpPr txBox="1"/>
          <p:nvPr/>
        </p:nvSpPr>
        <p:spPr>
          <a:xfrm>
            <a:off x="5656455" y="370451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3" name="TextBox 52">
            <a:extLst>
              <a:ext uri="{FF2B5EF4-FFF2-40B4-BE49-F238E27FC236}">
                <a16:creationId xmlns:a16="http://schemas.microsoft.com/office/drawing/2014/main" id="{7985A41B-57FE-5618-4853-B0C0018B033A}"/>
              </a:ext>
            </a:extLst>
          </p:cNvPr>
          <p:cNvSpPr txBox="1"/>
          <p:nvPr/>
        </p:nvSpPr>
        <p:spPr>
          <a:xfrm>
            <a:off x="5707096" y="305137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4" name="Straight Connector 53">
            <a:extLst>
              <a:ext uri="{FF2B5EF4-FFF2-40B4-BE49-F238E27FC236}">
                <a16:creationId xmlns:a16="http://schemas.microsoft.com/office/drawing/2014/main" id="{0926FEBA-0BC0-0280-9882-7683167D7AF6}"/>
              </a:ext>
            </a:extLst>
          </p:cNvPr>
          <p:cNvCxnSpPr>
            <a:cxnSpLocks/>
          </p:cNvCxnSpPr>
          <p:nvPr/>
        </p:nvCxnSpPr>
        <p:spPr>
          <a:xfrm flipH="1">
            <a:off x="6000182" y="394370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3E057B7-6EC5-5E05-1CDB-F9AA4AA09C18}"/>
              </a:ext>
            </a:extLst>
          </p:cNvPr>
          <p:cNvSpPr txBox="1"/>
          <p:nvPr/>
        </p:nvSpPr>
        <p:spPr>
          <a:xfrm>
            <a:off x="8135670" y="4494588"/>
            <a:ext cx="3190811" cy="461665"/>
          </a:xfrm>
          <a:prstGeom prst="rect">
            <a:avLst/>
          </a:prstGeom>
          <a:noFill/>
        </p:spPr>
        <p:txBody>
          <a:bodyPr wrap="square" rtlCol="0">
            <a:spAutoFit/>
          </a:bodyPr>
          <a:lstStyle/>
          <a:p>
            <a:r>
              <a:rPr lang="en-GB" sz="2400" b="1" dirty="0">
                <a:latin typeface="Century Gothic" panose="020B0502020202020204" pitchFamily="34" charset="0"/>
              </a:rPr>
              <a:t>Butanoic acid </a:t>
            </a:r>
            <a:endParaRPr lang="en-GB" sz="2400" dirty="0">
              <a:latin typeface="Century Gothic" panose="020B0502020202020204" pitchFamily="34" charset="0"/>
            </a:endParaRPr>
          </a:p>
        </p:txBody>
      </p:sp>
      <p:cxnSp>
        <p:nvCxnSpPr>
          <p:cNvPr id="56" name="Straight Connector 55">
            <a:extLst>
              <a:ext uri="{FF2B5EF4-FFF2-40B4-BE49-F238E27FC236}">
                <a16:creationId xmlns:a16="http://schemas.microsoft.com/office/drawing/2014/main" id="{9F08CB30-F795-ED29-C07F-2410656E0487}"/>
              </a:ext>
            </a:extLst>
          </p:cNvPr>
          <p:cNvCxnSpPr>
            <a:cxnSpLocks/>
          </p:cNvCxnSpPr>
          <p:nvPr/>
        </p:nvCxnSpPr>
        <p:spPr>
          <a:xfrm>
            <a:off x="7838360" y="536575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E0BF107-F9AE-FA9C-5957-8F26DFAA35CF}"/>
              </a:ext>
            </a:extLst>
          </p:cNvPr>
          <p:cNvCxnSpPr>
            <a:cxnSpLocks/>
          </p:cNvCxnSpPr>
          <p:nvPr/>
        </p:nvCxnSpPr>
        <p:spPr>
          <a:xfrm>
            <a:off x="7862026" y="6008015"/>
            <a:ext cx="0" cy="34021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B47403E9-F3B6-2DFC-0805-E970641973B7}"/>
              </a:ext>
            </a:extLst>
          </p:cNvPr>
          <p:cNvSpPr txBox="1"/>
          <p:nvPr/>
        </p:nvSpPr>
        <p:spPr>
          <a:xfrm>
            <a:off x="7655197" y="6225729"/>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9" name="TextBox 58">
            <a:extLst>
              <a:ext uri="{FF2B5EF4-FFF2-40B4-BE49-F238E27FC236}">
                <a16:creationId xmlns:a16="http://schemas.microsoft.com/office/drawing/2014/main" id="{001C1306-99CF-A82B-FE39-3C93F6D8CA00}"/>
              </a:ext>
            </a:extLst>
          </p:cNvPr>
          <p:cNvSpPr txBox="1"/>
          <p:nvPr/>
        </p:nvSpPr>
        <p:spPr>
          <a:xfrm>
            <a:off x="7635317" y="5572586"/>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sp>
        <p:nvSpPr>
          <p:cNvPr id="60" name="TextBox 59">
            <a:extLst>
              <a:ext uri="{FF2B5EF4-FFF2-40B4-BE49-F238E27FC236}">
                <a16:creationId xmlns:a16="http://schemas.microsoft.com/office/drawing/2014/main" id="{529C98F2-ACAD-B19E-6A37-846FF6523B78}"/>
              </a:ext>
            </a:extLst>
          </p:cNvPr>
          <p:cNvSpPr txBox="1"/>
          <p:nvPr/>
        </p:nvSpPr>
        <p:spPr>
          <a:xfrm>
            <a:off x="7685958" y="4919444"/>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61" name="Straight Connector 60">
            <a:extLst>
              <a:ext uri="{FF2B5EF4-FFF2-40B4-BE49-F238E27FC236}">
                <a16:creationId xmlns:a16="http://schemas.microsoft.com/office/drawing/2014/main" id="{E35CD56F-E782-AF4B-6E10-BA8CD3EC0B76}"/>
              </a:ext>
            </a:extLst>
          </p:cNvPr>
          <p:cNvCxnSpPr>
            <a:cxnSpLocks/>
          </p:cNvCxnSpPr>
          <p:nvPr/>
        </p:nvCxnSpPr>
        <p:spPr>
          <a:xfrm flipH="1">
            <a:off x="8036194" y="578320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D76BA63-5411-7DBB-C005-B8A15144B827}"/>
              </a:ext>
            </a:extLst>
          </p:cNvPr>
          <p:cNvCxnSpPr>
            <a:cxnSpLocks/>
          </p:cNvCxnSpPr>
          <p:nvPr/>
        </p:nvCxnSpPr>
        <p:spPr>
          <a:xfrm flipH="1">
            <a:off x="10136369" y="549098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59A15E3D-124F-504D-6BCE-C6B8809B1C22}"/>
              </a:ext>
            </a:extLst>
          </p:cNvPr>
          <p:cNvCxnSpPr>
            <a:cxnSpLocks/>
          </p:cNvCxnSpPr>
          <p:nvPr/>
        </p:nvCxnSpPr>
        <p:spPr>
          <a:xfrm>
            <a:off x="10174323" y="5858514"/>
            <a:ext cx="294639" cy="2754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B12B446-C53F-A602-6966-93B488C0E6C2}"/>
              </a:ext>
            </a:extLst>
          </p:cNvPr>
          <p:cNvSpPr txBox="1"/>
          <p:nvPr/>
        </p:nvSpPr>
        <p:spPr>
          <a:xfrm>
            <a:off x="10438982" y="5276128"/>
            <a:ext cx="4427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O</a:t>
            </a:r>
          </a:p>
        </p:txBody>
      </p:sp>
      <p:sp>
        <p:nvSpPr>
          <p:cNvPr id="65" name="TextBox 64">
            <a:extLst>
              <a:ext uri="{FF2B5EF4-FFF2-40B4-BE49-F238E27FC236}">
                <a16:creationId xmlns:a16="http://schemas.microsoft.com/office/drawing/2014/main" id="{E5A01E40-1E67-3D9A-FFD6-8D2FF339FC7C}"/>
              </a:ext>
            </a:extLst>
          </p:cNvPr>
          <p:cNvSpPr txBox="1"/>
          <p:nvPr/>
        </p:nvSpPr>
        <p:spPr>
          <a:xfrm>
            <a:off x="9756285" y="5551673"/>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sp>
        <p:nvSpPr>
          <p:cNvPr id="66" name="TextBox 65">
            <a:extLst>
              <a:ext uri="{FF2B5EF4-FFF2-40B4-BE49-F238E27FC236}">
                <a16:creationId xmlns:a16="http://schemas.microsoft.com/office/drawing/2014/main" id="{797EA0B0-AE0B-436A-45FB-58F81CD13CD7}"/>
              </a:ext>
            </a:extLst>
          </p:cNvPr>
          <p:cNvSpPr txBox="1"/>
          <p:nvPr/>
        </p:nvSpPr>
        <p:spPr>
          <a:xfrm>
            <a:off x="7040743" y="5555755"/>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67" name="Straight Connector 66">
            <a:extLst>
              <a:ext uri="{FF2B5EF4-FFF2-40B4-BE49-F238E27FC236}">
                <a16:creationId xmlns:a16="http://schemas.microsoft.com/office/drawing/2014/main" id="{D30C6B12-7F41-9EB8-DF9C-70DEFFECACD6}"/>
              </a:ext>
            </a:extLst>
          </p:cNvPr>
          <p:cNvCxnSpPr>
            <a:cxnSpLocks/>
          </p:cNvCxnSpPr>
          <p:nvPr/>
        </p:nvCxnSpPr>
        <p:spPr>
          <a:xfrm flipH="1">
            <a:off x="7372346" y="57989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324129F-73FA-F8FF-9ABD-F7B68F04C64E}"/>
              </a:ext>
            </a:extLst>
          </p:cNvPr>
          <p:cNvCxnSpPr>
            <a:cxnSpLocks/>
          </p:cNvCxnSpPr>
          <p:nvPr/>
        </p:nvCxnSpPr>
        <p:spPr>
          <a:xfrm flipH="1">
            <a:off x="10188756" y="5529080"/>
            <a:ext cx="275443" cy="2042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51474B76-AB6E-DDBB-4A7E-6B8A0E1B0E66}"/>
              </a:ext>
            </a:extLst>
          </p:cNvPr>
          <p:cNvSpPr txBox="1"/>
          <p:nvPr/>
        </p:nvSpPr>
        <p:spPr>
          <a:xfrm>
            <a:off x="10448508" y="5942878"/>
            <a:ext cx="44275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O</a:t>
            </a:r>
          </a:p>
        </p:txBody>
      </p:sp>
      <p:sp>
        <p:nvSpPr>
          <p:cNvPr id="70" name="TextBox 69">
            <a:extLst>
              <a:ext uri="{FF2B5EF4-FFF2-40B4-BE49-F238E27FC236}">
                <a16:creationId xmlns:a16="http://schemas.microsoft.com/office/drawing/2014/main" id="{FD313502-69D5-E6A8-9A17-EE967CE2E208}"/>
              </a:ext>
            </a:extLst>
          </p:cNvPr>
          <p:cNvSpPr txBox="1"/>
          <p:nvPr/>
        </p:nvSpPr>
        <p:spPr>
          <a:xfrm>
            <a:off x="11093630" y="5993905"/>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cxnSp>
        <p:nvCxnSpPr>
          <p:cNvPr id="71" name="Straight Connector 70">
            <a:extLst>
              <a:ext uri="{FF2B5EF4-FFF2-40B4-BE49-F238E27FC236}">
                <a16:creationId xmlns:a16="http://schemas.microsoft.com/office/drawing/2014/main" id="{0AE9E8BA-BB8A-FD10-8CF3-AD87BAF21683}"/>
              </a:ext>
            </a:extLst>
          </p:cNvPr>
          <p:cNvCxnSpPr>
            <a:cxnSpLocks/>
          </p:cNvCxnSpPr>
          <p:nvPr/>
        </p:nvCxnSpPr>
        <p:spPr>
          <a:xfrm flipH="1">
            <a:off x="10810870" y="61942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F7547D71-F75E-46D7-90C7-5EE639F1D008}"/>
              </a:ext>
            </a:extLst>
          </p:cNvPr>
          <p:cNvCxnSpPr>
            <a:cxnSpLocks/>
          </p:cNvCxnSpPr>
          <p:nvPr/>
        </p:nvCxnSpPr>
        <p:spPr>
          <a:xfrm>
            <a:off x="8547973" y="53609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4EAD781-D6A6-8030-2B54-A47A55969735}"/>
              </a:ext>
            </a:extLst>
          </p:cNvPr>
          <p:cNvCxnSpPr>
            <a:cxnSpLocks/>
          </p:cNvCxnSpPr>
          <p:nvPr/>
        </p:nvCxnSpPr>
        <p:spPr>
          <a:xfrm>
            <a:off x="8571639" y="60032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FA033505-98AC-BC8B-D1CB-D32D7CABB390}"/>
              </a:ext>
            </a:extLst>
          </p:cNvPr>
          <p:cNvSpPr txBox="1"/>
          <p:nvPr/>
        </p:nvSpPr>
        <p:spPr>
          <a:xfrm>
            <a:off x="8364810" y="6220966"/>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75" name="TextBox 74">
            <a:extLst>
              <a:ext uri="{FF2B5EF4-FFF2-40B4-BE49-F238E27FC236}">
                <a16:creationId xmlns:a16="http://schemas.microsoft.com/office/drawing/2014/main" id="{96C189C8-F5BF-E48A-A4B4-6B233EE05333}"/>
              </a:ext>
            </a:extLst>
          </p:cNvPr>
          <p:cNvSpPr txBox="1"/>
          <p:nvPr/>
        </p:nvSpPr>
        <p:spPr>
          <a:xfrm>
            <a:off x="8344930" y="5567823"/>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cxnSp>
        <p:nvCxnSpPr>
          <p:cNvPr id="76" name="Straight Connector 75">
            <a:extLst>
              <a:ext uri="{FF2B5EF4-FFF2-40B4-BE49-F238E27FC236}">
                <a16:creationId xmlns:a16="http://schemas.microsoft.com/office/drawing/2014/main" id="{C57048B0-32DA-442C-6795-9AEBEA17412D}"/>
              </a:ext>
            </a:extLst>
          </p:cNvPr>
          <p:cNvCxnSpPr>
            <a:cxnSpLocks/>
          </p:cNvCxnSpPr>
          <p:nvPr/>
        </p:nvCxnSpPr>
        <p:spPr>
          <a:xfrm flipH="1">
            <a:off x="8745807" y="57784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E625AF2-3DA2-2A13-7264-9AD9F401EE2B}"/>
              </a:ext>
            </a:extLst>
          </p:cNvPr>
          <p:cNvCxnSpPr>
            <a:cxnSpLocks/>
          </p:cNvCxnSpPr>
          <p:nvPr/>
        </p:nvCxnSpPr>
        <p:spPr>
          <a:xfrm>
            <a:off x="9262347" y="536099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835462F-BBA3-8820-72E3-8D7066AFE202}"/>
              </a:ext>
            </a:extLst>
          </p:cNvPr>
          <p:cNvCxnSpPr>
            <a:cxnSpLocks/>
          </p:cNvCxnSpPr>
          <p:nvPr/>
        </p:nvCxnSpPr>
        <p:spPr>
          <a:xfrm>
            <a:off x="9286013" y="600325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8D1803BA-2106-2A7C-162E-C4C772FE5C6F}"/>
              </a:ext>
            </a:extLst>
          </p:cNvPr>
          <p:cNvSpPr txBox="1"/>
          <p:nvPr/>
        </p:nvSpPr>
        <p:spPr>
          <a:xfrm>
            <a:off x="9079184" y="622096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80" name="TextBox 79">
            <a:extLst>
              <a:ext uri="{FF2B5EF4-FFF2-40B4-BE49-F238E27FC236}">
                <a16:creationId xmlns:a16="http://schemas.microsoft.com/office/drawing/2014/main" id="{146E539F-B565-290E-CA53-8166900DC614}"/>
              </a:ext>
            </a:extLst>
          </p:cNvPr>
          <p:cNvSpPr txBox="1"/>
          <p:nvPr/>
        </p:nvSpPr>
        <p:spPr>
          <a:xfrm>
            <a:off x="9059304" y="5567823"/>
            <a:ext cx="434734"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C</a:t>
            </a:r>
          </a:p>
        </p:txBody>
      </p:sp>
      <p:cxnSp>
        <p:nvCxnSpPr>
          <p:cNvPr id="81" name="Straight Connector 80">
            <a:extLst>
              <a:ext uri="{FF2B5EF4-FFF2-40B4-BE49-F238E27FC236}">
                <a16:creationId xmlns:a16="http://schemas.microsoft.com/office/drawing/2014/main" id="{4E84B689-6C6A-348B-6503-415BBFCF4F55}"/>
              </a:ext>
            </a:extLst>
          </p:cNvPr>
          <p:cNvCxnSpPr>
            <a:cxnSpLocks/>
          </p:cNvCxnSpPr>
          <p:nvPr/>
        </p:nvCxnSpPr>
        <p:spPr>
          <a:xfrm flipH="1">
            <a:off x="9460181" y="577843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E810278A-3560-C124-7F25-E2D4B547FB57}"/>
              </a:ext>
            </a:extLst>
          </p:cNvPr>
          <p:cNvSpPr txBox="1"/>
          <p:nvPr/>
        </p:nvSpPr>
        <p:spPr>
          <a:xfrm>
            <a:off x="8366996" y="4914681"/>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83" name="TextBox 82">
            <a:extLst>
              <a:ext uri="{FF2B5EF4-FFF2-40B4-BE49-F238E27FC236}">
                <a16:creationId xmlns:a16="http://schemas.microsoft.com/office/drawing/2014/main" id="{512E125B-89BA-BEBA-06B4-8EE44CFA522D}"/>
              </a:ext>
            </a:extLst>
          </p:cNvPr>
          <p:cNvSpPr txBox="1"/>
          <p:nvPr/>
        </p:nvSpPr>
        <p:spPr>
          <a:xfrm>
            <a:off x="9109946" y="4928969"/>
            <a:ext cx="39466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H</a:t>
            </a:r>
          </a:p>
        </p:txBody>
      </p:sp>
      <p:sp>
        <p:nvSpPr>
          <p:cNvPr id="84" name="TextBox 83">
            <a:extLst>
              <a:ext uri="{FF2B5EF4-FFF2-40B4-BE49-F238E27FC236}">
                <a16:creationId xmlns:a16="http://schemas.microsoft.com/office/drawing/2014/main" id="{071F0607-702D-AFCB-ADF8-F3CEBF693E4E}"/>
              </a:ext>
            </a:extLst>
          </p:cNvPr>
          <p:cNvSpPr txBox="1"/>
          <p:nvPr/>
        </p:nvSpPr>
        <p:spPr>
          <a:xfrm>
            <a:off x="325889" y="4069019"/>
            <a:ext cx="1502911" cy="461665"/>
          </a:xfrm>
          <a:prstGeom prst="rect">
            <a:avLst/>
          </a:prstGeom>
          <a:noFill/>
        </p:spPr>
        <p:txBody>
          <a:bodyPr wrap="square" rtlCol="0">
            <a:spAutoFit/>
          </a:bodyPr>
          <a:lstStyle/>
          <a:p>
            <a:r>
              <a:rPr lang="en-GB" sz="2400" b="1" dirty="0">
                <a:latin typeface="Century Gothic" panose="020B0502020202020204" pitchFamily="34" charset="0"/>
              </a:rPr>
              <a:t>HCOOH</a:t>
            </a:r>
            <a:endParaRPr lang="en-GB" sz="2400" dirty="0">
              <a:latin typeface="Century Gothic" panose="020B0502020202020204" pitchFamily="34" charset="0"/>
            </a:endParaRPr>
          </a:p>
        </p:txBody>
      </p:sp>
      <p:sp>
        <p:nvSpPr>
          <p:cNvPr id="85" name="TextBox 84">
            <a:extLst>
              <a:ext uri="{FF2B5EF4-FFF2-40B4-BE49-F238E27FC236}">
                <a16:creationId xmlns:a16="http://schemas.microsoft.com/office/drawing/2014/main" id="{7431ED59-D13E-F434-6F6B-EEAD882485E3}"/>
              </a:ext>
            </a:extLst>
          </p:cNvPr>
          <p:cNvSpPr txBox="1"/>
          <p:nvPr/>
        </p:nvSpPr>
        <p:spPr>
          <a:xfrm>
            <a:off x="552091" y="6153736"/>
            <a:ext cx="1756911" cy="461665"/>
          </a:xfrm>
          <a:prstGeom prst="rect">
            <a:avLst/>
          </a:prstGeom>
          <a:noFill/>
        </p:spPr>
        <p:txBody>
          <a:bodyPr wrap="square" rtlCol="0">
            <a:spAutoFit/>
          </a:bodyPr>
          <a:lstStyle/>
          <a:p>
            <a:r>
              <a:rPr lang="en-GB" sz="2400" b="1" dirty="0">
                <a:latin typeface="Century Gothic" panose="020B0502020202020204" pitchFamily="34" charset="0"/>
              </a:rPr>
              <a:t>CH</a:t>
            </a:r>
            <a:r>
              <a:rPr lang="en-GB" sz="2400" b="1" baseline="-25000" dirty="0">
                <a:latin typeface="Century Gothic" panose="020B0502020202020204" pitchFamily="34" charset="0"/>
              </a:rPr>
              <a:t>3</a:t>
            </a:r>
            <a:r>
              <a:rPr lang="en-GB" sz="2400" b="1" dirty="0">
                <a:latin typeface="Century Gothic" panose="020B0502020202020204" pitchFamily="34" charset="0"/>
              </a:rPr>
              <a:t>COOH</a:t>
            </a:r>
            <a:endParaRPr lang="en-GB" sz="2400" dirty="0">
              <a:latin typeface="Century Gothic" panose="020B0502020202020204" pitchFamily="34" charset="0"/>
            </a:endParaRPr>
          </a:p>
        </p:txBody>
      </p:sp>
      <p:sp>
        <p:nvSpPr>
          <p:cNvPr id="86" name="TextBox 85">
            <a:extLst>
              <a:ext uri="{FF2B5EF4-FFF2-40B4-BE49-F238E27FC236}">
                <a16:creationId xmlns:a16="http://schemas.microsoft.com/office/drawing/2014/main" id="{AFAD0A98-B29A-E201-1BAA-15A043471CFD}"/>
              </a:ext>
            </a:extLst>
          </p:cNvPr>
          <p:cNvSpPr txBox="1"/>
          <p:nvPr/>
        </p:nvSpPr>
        <p:spPr>
          <a:xfrm>
            <a:off x="6294408" y="3028099"/>
            <a:ext cx="2383766"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5</a:t>
            </a:r>
            <a:r>
              <a:rPr lang="en-GB" sz="2400" b="1" dirty="0">
                <a:latin typeface="Century Gothic" panose="020B0502020202020204" pitchFamily="34" charset="0"/>
              </a:rPr>
              <a:t>COOH</a:t>
            </a:r>
            <a:endParaRPr lang="en-GB" sz="2400" dirty="0">
              <a:latin typeface="Century Gothic" panose="020B0502020202020204" pitchFamily="34" charset="0"/>
            </a:endParaRPr>
          </a:p>
        </p:txBody>
      </p:sp>
      <p:sp>
        <p:nvSpPr>
          <p:cNvPr id="87" name="TextBox 86">
            <a:extLst>
              <a:ext uri="{FF2B5EF4-FFF2-40B4-BE49-F238E27FC236}">
                <a16:creationId xmlns:a16="http://schemas.microsoft.com/office/drawing/2014/main" id="{9F907FA1-E2AD-7D11-F603-CB836A18C505}"/>
              </a:ext>
            </a:extLst>
          </p:cNvPr>
          <p:cNvSpPr txBox="1"/>
          <p:nvPr/>
        </p:nvSpPr>
        <p:spPr>
          <a:xfrm>
            <a:off x="5745192" y="6099102"/>
            <a:ext cx="1926565"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3</a:t>
            </a:r>
            <a:r>
              <a:rPr lang="en-GB" sz="2400" b="1" dirty="0">
                <a:latin typeface="Century Gothic" panose="020B0502020202020204" pitchFamily="34" charset="0"/>
              </a:rPr>
              <a:t>H</a:t>
            </a:r>
            <a:r>
              <a:rPr lang="en-GB" sz="2400" b="1" baseline="-25000" dirty="0">
                <a:latin typeface="Century Gothic" panose="020B0502020202020204" pitchFamily="34" charset="0"/>
              </a:rPr>
              <a:t>7</a:t>
            </a:r>
            <a:r>
              <a:rPr lang="en-GB" sz="2400" b="1" dirty="0">
                <a:latin typeface="Century Gothic" panose="020B0502020202020204" pitchFamily="34" charset="0"/>
              </a:rPr>
              <a:t>COOH</a:t>
            </a:r>
            <a:endParaRPr lang="en-GB" sz="2400" dirty="0">
              <a:latin typeface="Century Gothic" panose="020B0502020202020204" pitchFamily="34" charset="0"/>
            </a:endParaRPr>
          </a:p>
        </p:txBody>
      </p:sp>
      <p:sp>
        <p:nvSpPr>
          <p:cNvPr id="88" name="TextBox 87">
            <a:extLst>
              <a:ext uri="{FF2B5EF4-FFF2-40B4-BE49-F238E27FC236}">
                <a16:creationId xmlns:a16="http://schemas.microsoft.com/office/drawing/2014/main" id="{5F97B3BF-D5FF-7C76-3EBB-5A0067C4C585}"/>
              </a:ext>
            </a:extLst>
          </p:cNvPr>
          <p:cNvSpPr txBox="1"/>
          <p:nvPr/>
        </p:nvSpPr>
        <p:spPr>
          <a:xfrm>
            <a:off x="445697" y="920377"/>
            <a:ext cx="11303480" cy="1569660"/>
          </a:xfrm>
          <a:prstGeom prst="rect">
            <a:avLst/>
          </a:prstGeom>
          <a:noFill/>
        </p:spPr>
        <p:txBody>
          <a:bodyPr wrap="square" rtlCol="0">
            <a:spAutoFit/>
          </a:bodyPr>
          <a:lstStyle/>
          <a:p>
            <a:r>
              <a:rPr lang="en-GB" sz="2400" dirty="0">
                <a:latin typeface="Century Gothic" panose="020B0502020202020204" pitchFamily="34" charset="0"/>
              </a:rPr>
              <a:t>The general formula of the carboxylic acids can be written as:</a:t>
            </a:r>
          </a:p>
          <a:p>
            <a:pPr marL="342900" indent="-342900">
              <a:buFont typeface="Arial" panose="020B0604020202020204" pitchFamily="34" charset="0"/>
              <a:buChar char="•"/>
            </a:pPr>
            <a:r>
              <a:rPr lang="en-GB" sz="2400" dirty="0">
                <a:latin typeface="Century Gothic" panose="020B0502020202020204" pitchFamily="34" charset="0"/>
              </a:rPr>
              <a:t>C</a:t>
            </a:r>
            <a:r>
              <a:rPr lang="en-GB" sz="2400" baseline="-25000" dirty="0">
                <a:latin typeface="Century Gothic" panose="020B0502020202020204" pitchFamily="34" charset="0"/>
              </a:rPr>
              <a:t>n</a:t>
            </a:r>
            <a:r>
              <a:rPr lang="en-GB" sz="2400" dirty="0">
                <a:latin typeface="Century Gothic" panose="020B0502020202020204" pitchFamily="34" charset="0"/>
              </a:rPr>
              <a:t>H</a:t>
            </a:r>
            <a:r>
              <a:rPr lang="en-GB" sz="2400" baseline="-25000" dirty="0">
                <a:latin typeface="Century Gothic" panose="020B0502020202020204" pitchFamily="34" charset="0"/>
              </a:rPr>
              <a:t>2n+1</a:t>
            </a:r>
            <a:r>
              <a:rPr lang="en-GB" sz="2400" dirty="0">
                <a:latin typeface="Century Gothic" panose="020B0502020202020204" pitchFamily="34" charset="0"/>
              </a:rPr>
              <a:t>COOH, where n is the number of carbon atoms in the molecule minus 1</a:t>
            </a:r>
          </a:p>
          <a:p>
            <a:pPr marL="342900" indent="-342900">
              <a:buFont typeface="Arial" panose="020B0604020202020204" pitchFamily="34" charset="0"/>
              <a:buChar char="•"/>
            </a:pPr>
            <a:r>
              <a:rPr lang="en-GB" sz="2400" dirty="0">
                <a:latin typeface="Century Gothic" panose="020B0502020202020204" pitchFamily="34" charset="0"/>
              </a:rPr>
              <a:t>or C</a:t>
            </a:r>
            <a:r>
              <a:rPr lang="en-GB" sz="2400" baseline="-25000" dirty="0">
                <a:latin typeface="Century Gothic" panose="020B0502020202020204" pitchFamily="34" charset="0"/>
              </a:rPr>
              <a:t>n</a:t>
            </a:r>
            <a:r>
              <a:rPr lang="en-GB" sz="2400" dirty="0">
                <a:latin typeface="Century Gothic" panose="020B0502020202020204" pitchFamily="34" charset="0"/>
              </a:rPr>
              <a:t>H</a:t>
            </a:r>
            <a:r>
              <a:rPr lang="en-GB" sz="2400" baseline="-25000" dirty="0">
                <a:latin typeface="Century Gothic" panose="020B0502020202020204" pitchFamily="34" charset="0"/>
              </a:rPr>
              <a:t>2n</a:t>
            </a:r>
            <a:r>
              <a:rPr lang="en-GB" sz="2400" dirty="0">
                <a:latin typeface="Century Gothic" panose="020B0502020202020204" pitchFamily="34" charset="0"/>
              </a:rPr>
              <a:t>O</a:t>
            </a:r>
            <a:r>
              <a:rPr lang="en-GB" sz="2400" baseline="-25000" dirty="0">
                <a:latin typeface="Century Gothic" panose="020B0502020202020204" pitchFamily="34" charset="0"/>
              </a:rPr>
              <a:t>2</a:t>
            </a:r>
            <a:r>
              <a:rPr lang="en-GB" sz="2400" dirty="0">
                <a:latin typeface="Century Gothic" panose="020B0502020202020204" pitchFamily="34" charset="0"/>
              </a:rPr>
              <a:t>)</a:t>
            </a:r>
          </a:p>
        </p:txBody>
      </p:sp>
    </p:spTree>
    <p:extLst>
      <p:ext uri="{BB962C8B-B14F-4D97-AF65-F5344CB8AC3E}">
        <p14:creationId xmlns:p14="http://schemas.microsoft.com/office/powerpoint/2010/main" val="76491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F8DF14CD-FE4E-4B91-BA7F-219603BF8673}">
  <ds:schemaRefs>
    <ds:schemaRef ds:uri="9dd66dd2-dc2f-4e10-8286-f1da66314693"/>
    <ds:schemaRef ds:uri="http://schemas.microsoft.com/office/2006/metadata/properties"/>
    <ds:schemaRef ds:uri="http://www.w3.org/XML/1998/namespace"/>
    <ds:schemaRef ds:uri="e7f29ac3-c74a-46a7-9e80-ec6458dc319f"/>
    <ds:schemaRef ds:uri="http://purl.org/dc/dcmitype/"/>
    <ds:schemaRef ds:uri="http://purl.org/dc/term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F407B565-8FE2-4832-84C1-E0CB267422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9121</TotalTime>
  <Words>5260</Words>
  <Application>Microsoft Macintosh PowerPoint</Application>
  <PresentationFormat>Widescreen</PresentationFormat>
  <Paragraphs>624</Paragraphs>
  <Slides>28</Slides>
  <Notes>22</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Cambria Math</vt:lpstr>
      <vt:lpstr>Century Gothic</vt:lpstr>
      <vt:lpstr>Georgia</vt:lpstr>
      <vt:lpstr>Noto Sans Symbols</vt:lpstr>
      <vt:lpstr>ReithSans</vt:lpstr>
      <vt:lpstr>Wingdings</vt:lpstr>
      <vt:lpstr>B2.2.11 Feedback lesson</vt:lpstr>
      <vt:lpstr>Making this resource work for you</vt:lpstr>
      <vt:lpstr>PowerPoint Presentation</vt:lpstr>
      <vt:lpstr>PowerPoint Presentation</vt:lpstr>
      <vt:lpstr>PowerPoint Presentation</vt:lpstr>
      <vt:lpstr>C5.1.10</vt:lpstr>
      <vt:lpstr>PowerPoint Presentation</vt:lpstr>
      <vt:lpstr>This is the fix-it portion of the lesson</vt:lpstr>
      <vt:lpstr>Carboxylic Acids </vt:lpstr>
      <vt:lpstr>What is the general formula for the carboxylic acids?</vt:lpstr>
      <vt:lpstr>Properties of Carboxylic Acids</vt:lpstr>
      <vt:lpstr>Reactions of Carboxylic Acids</vt:lpstr>
      <vt:lpstr>Which statements do you agree with?</vt:lpstr>
      <vt:lpstr>Can you explain the difference between these two terms?</vt:lpstr>
      <vt:lpstr>(HT) Can you explain the difference between these two terms?</vt:lpstr>
      <vt:lpstr>Determine whether each of these statements is true or false</vt:lpstr>
      <vt:lpstr>Drill</vt:lpstr>
      <vt:lpstr>Drill answers</vt:lpstr>
      <vt:lpstr>I: Reactions of Carboxylic Acids </vt:lpstr>
      <vt:lpstr>We: Reactions of Carboxylic Acids </vt:lpstr>
      <vt:lpstr>You: Reactions of Carboxylic Acids </vt:lpstr>
      <vt:lpstr>Worksheet</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1174</cp:revision>
  <dcterms:created xsi:type="dcterms:W3CDTF">2019-03-21T11:24:14Z</dcterms:created>
  <dcterms:modified xsi:type="dcterms:W3CDTF">2024-08-15T12:04:50Z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